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17"/>
  </p:notesMasterIdLst>
  <p:sldIdLst>
    <p:sldId id="572" r:id="rId2"/>
    <p:sldId id="592" r:id="rId3"/>
    <p:sldId id="593" r:id="rId4"/>
    <p:sldId id="582" r:id="rId5"/>
    <p:sldId id="583" r:id="rId6"/>
    <p:sldId id="589" r:id="rId7"/>
    <p:sldId id="585" r:id="rId8"/>
    <p:sldId id="586" r:id="rId9"/>
    <p:sldId id="587" r:id="rId10"/>
    <p:sldId id="570" r:id="rId11"/>
    <p:sldId id="588" r:id="rId12"/>
    <p:sldId id="579" r:id="rId13"/>
    <p:sldId id="564" r:id="rId14"/>
    <p:sldId id="594" r:id="rId15"/>
    <p:sldId id="595" r:id="rId16"/>
  </p:sldIdLst>
  <p:sldSz cx="13004800" cy="9753600"/>
  <p:notesSz cx="6858000" cy="9144000"/>
  <p:defaultTextStyle>
    <a:defPPr>
      <a:defRPr lang="en-US"/>
    </a:defPPr>
    <a:lvl1pPr algn="ctr" rtl="0" fontAlgn="base">
      <a:spcBef>
        <a:spcPct val="0"/>
      </a:spcBef>
      <a:spcAft>
        <a:spcPct val="0"/>
      </a:spcAft>
      <a:defRPr sz="4000" kern="1200">
        <a:solidFill>
          <a:srgbClr val="000000"/>
        </a:solidFill>
        <a:latin typeface="Gill Sans" charset="0"/>
        <a:ea typeface="Heiti SC Light" charset="0"/>
        <a:cs typeface="Heiti SC Light" charset="0"/>
        <a:sym typeface="Gill Sans" charset="0"/>
      </a:defRPr>
    </a:lvl1pPr>
    <a:lvl2pPr marL="457200" algn="ctr" rtl="0" fontAlgn="base">
      <a:spcBef>
        <a:spcPct val="0"/>
      </a:spcBef>
      <a:spcAft>
        <a:spcPct val="0"/>
      </a:spcAft>
      <a:defRPr sz="4000" kern="1200">
        <a:solidFill>
          <a:srgbClr val="000000"/>
        </a:solidFill>
        <a:latin typeface="Gill Sans" charset="0"/>
        <a:ea typeface="Heiti SC Light" charset="0"/>
        <a:cs typeface="Heiti SC Light" charset="0"/>
        <a:sym typeface="Gill Sans" charset="0"/>
      </a:defRPr>
    </a:lvl2pPr>
    <a:lvl3pPr marL="914400" algn="ctr" rtl="0" fontAlgn="base">
      <a:spcBef>
        <a:spcPct val="0"/>
      </a:spcBef>
      <a:spcAft>
        <a:spcPct val="0"/>
      </a:spcAft>
      <a:defRPr sz="4000" kern="1200">
        <a:solidFill>
          <a:srgbClr val="000000"/>
        </a:solidFill>
        <a:latin typeface="Gill Sans" charset="0"/>
        <a:ea typeface="Heiti SC Light" charset="0"/>
        <a:cs typeface="Heiti SC Light" charset="0"/>
        <a:sym typeface="Gill Sans" charset="0"/>
      </a:defRPr>
    </a:lvl3pPr>
    <a:lvl4pPr marL="1371600" algn="ctr" rtl="0" fontAlgn="base">
      <a:spcBef>
        <a:spcPct val="0"/>
      </a:spcBef>
      <a:spcAft>
        <a:spcPct val="0"/>
      </a:spcAft>
      <a:defRPr sz="4000" kern="1200">
        <a:solidFill>
          <a:srgbClr val="000000"/>
        </a:solidFill>
        <a:latin typeface="Gill Sans" charset="0"/>
        <a:ea typeface="Heiti SC Light" charset="0"/>
        <a:cs typeface="Heiti SC Light" charset="0"/>
        <a:sym typeface="Gill Sans" charset="0"/>
      </a:defRPr>
    </a:lvl4pPr>
    <a:lvl5pPr marL="1828800" algn="ctr" rtl="0" fontAlgn="base">
      <a:spcBef>
        <a:spcPct val="0"/>
      </a:spcBef>
      <a:spcAft>
        <a:spcPct val="0"/>
      </a:spcAft>
      <a:defRPr sz="4000" kern="1200">
        <a:solidFill>
          <a:srgbClr val="000000"/>
        </a:solidFill>
        <a:latin typeface="Gill Sans" charset="0"/>
        <a:ea typeface="Heiti SC Light" charset="0"/>
        <a:cs typeface="Heiti SC Light" charset="0"/>
        <a:sym typeface="Gill Sans" charset="0"/>
      </a:defRPr>
    </a:lvl5pPr>
    <a:lvl6pPr marL="2286000" algn="l" defTabSz="914400" rtl="0" eaLnBrk="1" latinLnBrk="0" hangingPunct="1">
      <a:defRPr sz="4000" kern="1200">
        <a:solidFill>
          <a:srgbClr val="000000"/>
        </a:solidFill>
        <a:latin typeface="Gill Sans" charset="0"/>
        <a:ea typeface="Heiti SC Light" charset="0"/>
        <a:cs typeface="Heiti SC Light" charset="0"/>
        <a:sym typeface="Gill Sans" charset="0"/>
      </a:defRPr>
    </a:lvl6pPr>
    <a:lvl7pPr marL="2743200" algn="l" defTabSz="914400" rtl="0" eaLnBrk="1" latinLnBrk="0" hangingPunct="1">
      <a:defRPr sz="4000" kern="1200">
        <a:solidFill>
          <a:srgbClr val="000000"/>
        </a:solidFill>
        <a:latin typeface="Gill Sans" charset="0"/>
        <a:ea typeface="Heiti SC Light" charset="0"/>
        <a:cs typeface="Heiti SC Light" charset="0"/>
        <a:sym typeface="Gill Sans" charset="0"/>
      </a:defRPr>
    </a:lvl7pPr>
    <a:lvl8pPr marL="3200400" algn="l" defTabSz="914400" rtl="0" eaLnBrk="1" latinLnBrk="0" hangingPunct="1">
      <a:defRPr sz="4000" kern="1200">
        <a:solidFill>
          <a:srgbClr val="000000"/>
        </a:solidFill>
        <a:latin typeface="Gill Sans" charset="0"/>
        <a:ea typeface="Heiti SC Light" charset="0"/>
        <a:cs typeface="Heiti SC Light" charset="0"/>
        <a:sym typeface="Gill Sans" charset="0"/>
      </a:defRPr>
    </a:lvl8pPr>
    <a:lvl9pPr marL="3657600" algn="l" defTabSz="914400" rtl="0" eaLnBrk="1" latinLnBrk="0" hangingPunct="1">
      <a:defRPr sz="4000" kern="1200">
        <a:solidFill>
          <a:srgbClr val="000000"/>
        </a:solidFill>
        <a:latin typeface="Gill Sans" charset="0"/>
        <a:ea typeface="Heiti SC Light" charset="0"/>
        <a:cs typeface="Heiti SC Light" charset="0"/>
        <a:sym typeface="Gill Sans" charset="0"/>
      </a:defRPr>
    </a:lvl9pPr>
  </p:defaultTextStyle>
  <p:extLst>
    <p:ext uri="{EFAFB233-063F-42B5-8137-9DF3F51BA10A}">
      <p15:sldGuideLst xmlns="" xmlns:p15="http://schemas.microsoft.com/office/powerpoint/2012/main">
        <p15:guide id="1" orient="horz" pos="3072">
          <p15:clr>
            <a:srgbClr val="A4A3A4"/>
          </p15:clr>
        </p15:guide>
        <p15:guide id="2" pos="4096">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000"/>
    <a:srgbClr val="3C312A"/>
    <a:srgbClr val="614325"/>
    <a:srgbClr val="916437"/>
    <a:srgbClr val="973131"/>
    <a:srgbClr val="8A8A8A"/>
    <a:srgbClr val="918E83"/>
    <a:srgbClr val="6A7BAA"/>
    <a:srgbClr val="9486AC"/>
    <a:srgbClr val="5652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主题样式 1 - 强调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中度样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中度样式 3 - 强调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中度样式 3 - 强调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09" autoAdjust="0"/>
    <p:restoredTop sz="87075" autoAdjust="0"/>
  </p:normalViewPr>
  <p:slideViewPr>
    <p:cSldViewPr>
      <p:cViewPr varScale="1">
        <p:scale>
          <a:sx n="55" d="100"/>
          <a:sy n="55" d="100"/>
        </p:scale>
        <p:origin x="-1470" y="-96"/>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9" d="100"/>
          <a:sy n="69" d="100"/>
        </p:scale>
        <p:origin x="-2652" y="-96"/>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body" sz="quarter" idx="1"/>
          </p:nvPr>
        </p:nvSpPr>
        <p:spPr bwMode="auto">
          <a:xfrm>
            <a:off x="685800" y="4600604"/>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pic>
        <p:nvPicPr>
          <p:cNvPr id="72705" name="Picture 1" descr="F:\文件\PPT制作\ppt底\铁骑底图.jpg"/>
          <p:cNvPicPr>
            <a:picLocks noChangeAspect="1" noChangeArrowheads="1"/>
          </p:cNvPicPr>
          <p:nvPr/>
        </p:nvPicPr>
        <p:blipFill>
          <a:blip r:embed="rId2"/>
          <a:srcRect/>
          <a:stretch>
            <a:fillRect/>
          </a:stretch>
        </p:blipFill>
        <p:spPr bwMode="auto">
          <a:xfrm>
            <a:off x="785794" y="196422"/>
            <a:ext cx="5357850" cy="4018388"/>
          </a:xfrm>
          <a:prstGeom prst="rect">
            <a:avLst/>
          </a:prstGeom>
          <a:noFill/>
        </p:spPr>
      </p:pic>
    </p:spTree>
    <p:extLst>
      <p:ext uri="{BB962C8B-B14F-4D97-AF65-F5344CB8AC3E}">
        <p14:creationId xmlns:p14="http://schemas.microsoft.com/office/powerpoint/2010/main" val="1245125833"/>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mn-ea"/>
        <a:cs typeface="+mn-cs"/>
      </a:defRPr>
    </a:lvl1pPr>
    <a:lvl2pPr marL="457200" algn="l" rtl="0" fontAlgn="base">
      <a:spcBef>
        <a:spcPct val="0"/>
      </a:spcBef>
      <a:spcAft>
        <a:spcPct val="0"/>
      </a:spcAft>
      <a:defRPr sz="1200" kern="1200">
        <a:solidFill>
          <a:schemeClr val="tx1"/>
        </a:solidFill>
        <a:latin typeface="Gill Sans" charset="0"/>
        <a:ea typeface="+mn-ea"/>
        <a:cs typeface="+mn-cs"/>
      </a:defRPr>
    </a:lvl2pPr>
    <a:lvl3pPr marL="914400" algn="l" rtl="0" fontAlgn="base">
      <a:spcBef>
        <a:spcPct val="0"/>
      </a:spcBef>
      <a:spcAft>
        <a:spcPct val="0"/>
      </a:spcAft>
      <a:defRPr sz="1200" kern="1200">
        <a:solidFill>
          <a:schemeClr val="tx1"/>
        </a:solidFill>
        <a:latin typeface="Gill Sans" charset="0"/>
        <a:ea typeface="+mn-ea"/>
        <a:cs typeface="+mn-cs"/>
      </a:defRPr>
    </a:lvl3pPr>
    <a:lvl4pPr marL="1371600" algn="l" rtl="0" fontAlgn="base">
      <a:spcBef>
        <a:spcPct val="0"/>
      </a:spcBef>
      <a:spcAft>
        <a:spcPct val="0"/>
      </a:spcAft>
      <a:defRPr sz="1200" kern="1200">
        <a:solidFill>
          <a:schemeClr val="tx1"/>
        </a:solidFill>
        <a:latin typeface="Gill Sans" charset="0"/>
        <a:ea typeface="+mn-ea"/>
        <a:cs typeface="+mn-cs"/>
      </a:defRPr>
    </a:lvl4pPr>
    <a:lvl5pPr marL="1828800" algn="l" rtl="0" fontAlgn="base">
      <a:spcBef>
        <a:spcPct val="0"/>
      </a:spcBef>
      <a:spcAft>
        <a:spcPct val="0"/>
      </a:spcAft>
      <a:defRPr sz="1200" kern="1200">
        <a:solidFill>
          <a:schemeClr val="tx1"/>
        </a:solidFill>
        <a:latin typeface="Gill San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129ED27C-3808-4A42-A66F-9B68FDF7B460}" type="slidenum">
              <a:rPr lang="zh-CN" altLang="en-US" smtClean="0"/>
              <a:pPr/>
              <a:t>1</a:t>
            </a:fld>
            <a:endParaRPr lang="zh-CN" altLang="en-US"/>
          </a:p>
        </p:txBody>
      </p:sp>
    </p:spTree>
    <p:extLst>
      <p:ext uri="{BB962C8B-B14F-4D97-AF65-F5344CB8AC3E}">
        <p14:creationId xmlns:p14="http://schemas.microsoft.com/office/powerpoint/2010/main" val="30874376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512225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a:prstGeom prst="rect">
            <a:avLst/>
          </a:prstGeom>
          <a:noFill/>
          <a:ln w="12700">
            <a:solidFill>
              <a:prstClr val="black"/>
            </a:solidFill>
          </a:ln>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676168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a:prstGeom prst="rect">
            <a:avLst/>
          </a:prstGeo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fld id="{129ED27C-3808-4A42-A66F-9B68FDF7B460}" type="slidenum">
              <a:rPr lang="zh-CN" altLang="en-US" smtClean="0"/>
              <a:pPr/>
              <a:t>7</a:t>
            </a:fld>
            <a:endParaRPr lang="zh-CN" altLang="en-US"/>
          </a:p>
        </p:txBody>
      </p:sp>
    </p:spTree>
    <p:extLst>
      <p:ext uri="{BB962C8B-B14F-4D97-AF65-F5344CB8AC3E}">
        <p14:creationId xmlns:p14="http://schemas.microsoft.com/office/powerpoint/2010/main" val="3088056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74725" y="3030538"/>
            <a:ext cx="11055350" cy="2090737"/>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549525" y="6827838"/>
            <a:ext cx="7802563" cy="806450"/>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359900" y="254000"/>
            <a:ext cx="2857500" cy="82296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787400" y="254000"/>
            <a:ext cx="8420100" cy="82296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221188"/>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039597"/>
      </p:ext>
    </p:extLst>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08653" y="700220"/>
            <a:ext cx="11430000" cy="1947842"/>
          </a:xfrm>
        </p:spPr>
        <p:txBody>
          <a:bodyPr/>
          <a:lstStyle>
            <a:lvl1pPr>
              <a:defRPr sz="4800" b="1"/>
            </a:lvl1p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27113" y="6267450"/>
            <a:ext cx="11053762" cy="1936750"/>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2" name="标题 1"/>
          <p:cNvSpPr>
            <a:spLocks noGrp="1"/>
          </p:cNvSpPr>
          <p:nvPr>
            <p:ph type="title"/>
          </p:nvPr>
        </p:nvSpPr>
        <p:spPr>
          <a:xfrm>
            <a:off x="1029792" y="3436640"/>
            <a:ext cx="11053762" cy="1936750"/>
          </a:xfrm>
        </p:spPr>
        <p:txBody>
          <a:bodyPr anchor="t"/>
          <a:lstStyle>
            <a:lvl1pPr algn="ctr">
              <a:defRPr sz="6600" b="0" cap="all"/>
            </a:lvl1pPr>
          </a:lstStyle>
          <a:p>
            <a:r>
              <a:rPr lang="zh-CN" altLang="en-US" dirty="0" smtClean="0"/>
              <a:t>单击此处编辑母版标题样式</a:t>
            </a:r>
            <a:endParaRPr lang="zh-CN" altLang="en-US" dirty="0"/>
          </a:p>
        </p:txBody>
      </p:sp>
    </p:spTree>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787400" y="2768600"/>
            <a:ext cx="56388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578600" y="2768600"/>
            <a:ext cx="5638800" cy="571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50875" y="390525"/>
            <a:ext cx="11703050" cy="16256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787360" y="0"/>
            <a:ext cx="11430000" cy="2019280"/>
          </a:xfrm>
          <a:effectLst>
            <a:reflection blurRad="6350" stA="50000" endA="300" endPos="55000" dir="5400000" sy="-100000" algn="bl" rotWithShape="0"/>
          </a:effectLst>
        </p:spPr>
        <p:txBody>
          <a:bodyPr/>
          <a:lstStyle>
            <a:lvl1pPr>
              <a:defRPr>
                <a:solidFill>
                  <a:srgbClr val="FFC000"/>
                </a:solidFill>
                <a:latin typeface="微软雅黑" pitchFamily="34" charset="-122"/>
                <a:ea typeface="微软雅黑" pitchFamily="34" charset="-122"/>
              </a:defRPr>
            </a:lvl1pPr>
          </a:lstStyle>
          <a:p>
            <a:r>
              <a:rPr lang="zh-CN" altLang="en-US" smtClean="0"/>
              <a:t>单击此处编辑母版标题样式</a:t>
            </a:r>
            <a:endParaRPr lang="zh-CN" altLang="en-US"/>
          </a:p>
        </p:txBody>
      </p:sp>
      <p:pic>
        <p:nvPicPr>
          <p:cNvPr id="3" name="Picture 6"/>
          <p:cNvPicPr>
            <a:picLocks noChangeAspect="1" noChangeArrowheads="1"/>
          </p:cNvPicPr>
          <p:nvPr userDrawn="1"/>
        </p:nvPicPr>
        <p:blipFill>
          <a:blip r:embed="rId2" cstate="email"/>
          <a:srcRect/>
          <a:stretch>
            <a:fillRect/>
          </a:stretch>
        </p:blipFill>
        <p:spPr bwMode="auto">
          <a:xfrm>
            <a:off x="215856" y="8977313"/>
            <a:ext cx="2159000" cy="776287"/>
          </a:xfrm>
          <a:prstGeom prst="rect">
            <a:avLst/>
          </a:prstGeom>
          <a:noFill/>
          <a:ln w="12700" cap="flat">
            <a:noFill/>
            <a:miter lim="800000"/>
            <a:headEnd/>
            <a:tailEnd/>
          </a:ln>
        </p:spPr>
      </p:pic>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50875" y="388938"/>
            <a:ext cx="4278313" cy="1652587"/>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cstate="print">
            <a:lum/>
          </a:blip>
          <a:srcRect/>
          <a:stretch>
            <a:fillRect/>
          </a:stretch>
        </a:blip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597580" y="556200"/>
            <a:ext cx="11430000" cy="24384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ltLang="zh-CN" dirty="0" smtClean="0">
                <a:sym typeface="Helvetica Neue Light" charset="0"/>
              </a:rPr>
              <a:t>Click to edit Master title style</a:t>
            </a:r>
          </a:p>
        </p:txBody>
      </p:sp>
      <p:sp>
        <p:nvSpPr>
          <p:cNvPr id="6146" name="Rectangle 2"/>
          <p:cNvSpPr>
            <a:spLocks noGrp="1" noChangeArrowheads="1"/>
          </p:cNvSpPr>
          <p:nvPr>
            <p:ph type="body" idx="1"/>
          </p:nvPr>
        </p:nvSpPr>
        <p:spPr bwMode="auto">
          <a:xfrm>
            <a:off x="813610" y="1132280"/>
            <a:ext cx="11430000" cy="5715000"/>
          </a:xfrm>
          <a:prstGeom prst="rect">
            <a:avLst/>
          </a:prstGeom>
          <a:noFill/>
          <a:ln w="12700">
            <a:noFill/>
            <a:miter lim="800000"/>
            <a:headEnd/>
            <a:tailEnd/>
          </a:ln>
          <a:effectLst/>
        </p:spPr>
        <p:txBody>
          <a:bodyPr vert="horz" wrap="square" lIns="50800" tIns="50800" rIns="50800" bIns="50800" numCol="1" anchor="ctr" anchorCtr="0" compatLnSpc="1">
            <a:prstTxWarp prst="textNoShape">
              <a:avLst/>
            </a:prstTxWarp>
          </a:bodyPr>
          <a:lstStyle/>
          <a:p>
            <a:pPr lvl="0"/>
            <a:r>
              <a:rPr lang="en-US" altLang="zh-CN" dirty="0" smtClean="0">
                <a:sym typeface="Helvetica Neue Light" charset="0"/>
              </a:rPr>
              <a:t>Click to edit Master text styles</a:t>
            </a:r>
          </a:p>
          <a:p>
            <a:pPr lvl="1"/>
            <a:r>
              <a:rPr lang="en-US" altLang="zh-CN" dirty="0" smtClean="0">
                <a:sym typeface="Helvetica Neue Light" charset="0"/>
              </a:rPr>
              <a:t>Second level</a:t>
            </a:r>
          </a:p>
          <a:p>
            <a:pPr lvl="2"/>
            <a:r>
              <a:rPr lang="en-US" altLang="zh-CN" dirty="0" smtClean="0">
                <a:sym typeface="Helvetica Neue Light" charset="0"/>
              </a:rPr>
              <a:t>Third level</a:t>
            </a:r>
          </a:p>
          <a:p>
            <a:pPr lvl="3"/>
            <a:r>
              <a:rPr lang="en-US" altLang="zh-CN" dirty="0" smtClean="0">
                <a:sym typeface="Helvetica Neue Light" charset="0"/>
              </a:rPr>
              <a:t>Fourth level</a:t>
            </a:r>
          </a:p>
          <a:p>
            <a:pPr lvl="4"/>
            <a:r>
              <a:rPr lang="en-US" altLang="zh-CN" dirty="0" smtClean="0">
                <a:sym typeface="Helvetica Neue Light" charset="0"/>
              </a:rPr>
              <a:t>Fifth level</a:t>
            </a:r>
          </a:p>
        </p:txBody>
      </p:sp>
    </p:spTree>
  </p:cSld>
  <p:clrMap bg1="dk2" tx1="lt1" bg2="dk1" tx2="lt2" accent1="accent1" accent2="accent2" accent3="accent3" accent4="accent4" accent5="accent5" accent6="accent6" hlink="hlink" folHlink="folHlink"/>
  <p:sldLayoutIdLst>
    <p:sldLayoutId id="2147483713" r:id="rId1"/>
    <p:sldLayoutId id="2147483714" r:id="rId2"/>
    <p:sldLayoutId id="2147483715" r:id="rId3"/>
    <p:sldLayoutId id="214748372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6" r:id="rId13"/>
    <p:sldLayoutId id="2147483727" r:id="rId14"/>
  </p:sldLayoutIdLst>
  <p:transition/>
  <p:txStyles>
    <p:titleStyle>
      <a:lvl1pPr algn="l" rtl="0" fontAlgn="base">
        <a:spcBef>
          <a:spcPct val="0"/>
        </a:spcBef>
        <a:spcAft>
          <a:spcPct val="0"/>
        </a:spcAft>
        <a:defRPr sz="5400">
          <a:solidFill>
            <a:schemeClr val="tx1"/>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j-cs"/>
          <a:sym typeface="Helvetica Neue Light" charset="0"/>
        </a:defRPr>
      </a:lvl1pPr>
      <a:lvl2pPr algn="l" rtl="0" fontAlgn="base">
        <a:spcBef>
          <a:spcPct val="0"/>
        </a:spcBef>
        <a:spcAft>
          <a:spcPct val="0"/>
        </a:spcAft>
        <a:defRPr sz="7000">
          <a:solidFill>
            <a:schemeClr val="tx1"/>
          </a:solidFill>
          <a:effectLst>
            <a:outerShdw blurRad="38100" dist="38100" dir="2700000" algn="tl">
              <a:srgbClr val="000000"/>
            </a:outerShdw>
          </a:effectLst>
          <a:latin typeface="Helvetica Neue Light" charset="0"/>
          <a:ea typeface="Heiti SC Light" charset="0"/>
          <a:cs typeface="Heiti SC Light" charset="0"/>
          <a:sym typeface="Helvetica Neue Light" charset="0"/>
        </a:defRPr>
      </a:lvl2pPr>
      <a:lvl3pPr algn="l" rtl="0" fontAlgn="base">
        <a:spcBef>
          <a:spcPct val="0"/>
        </a:spcBef>
        <a:spcAft>
          <a:spcPct val="0"/>
        </a:spcAft>
        <a:defRPr sz="7000">
          <a:solidFill>
            <a:schemeClr val="tx1"/>
          </a:solidFill>
          <a:effectLst>
            <a:outerShdw blurRad="38100" dist="38100" dir="2700000" algn="tl">
              <a:srgbClr val="000000"/>
            </a:outerShdw>
          </a:effectLst>
          <a:latin typeface="Helvetica Neue Light" charset="0"/>
          <a:ea typeface="Heiti SC Light" charset="0"/>
          <a:cs typeface="Heiti SC Light" charset="0"/>
          <a:sym typeface="Helvetica Neue Light" charset="0"/>
        </a:defRPr>
      </a:lvl3pPr>
      <a:lvl4pPr algn="l" rtl="0" fontAlgn="base">
        <a:spcBef>
          <a:spcPct val="0"/>
        </a:spcBef>
        <a:spcAft>
          <a:spcPct val="0"/>
        </a:spcAft>
        <a:defRPr sz="7000">
          <a:solidFill>
            <a:schemeClr val="tx1"/>
          </a:solidFill>
          <a:effectLst>
            <a:outerShdw blurRad="38100" dist="38100" dir="2700000" algn="tl">
              <a:srgbClr val="000000"/>
            </a:outerShdw>
          </a:effectLst>
          <a:latin typeface="Helvetica Neue Light" charset="0"/>
          <a:ea typeface="Heiti SC Light" charset="0"/>
          <a:cs typeface="Heiti SC Light" charset="0"/>
          <a:sym typeface="Helvetica Neue Light" charset="0"/>
        </a:defRPr>
      </a:lvl4pPr>
      <a:lvl5pPr algn="l" rtl="0" fontAlgn="base">
        <a:spcBef>
          <a:spcPct val="0"/>
        </a:spcBef>
        <a:spcAft>
          <a:spcPct val="0"/>
        </a:spcAft>
        <a:defRPr sz="7000">
          <a:solidFill>
            <a:schemeClr val="tx1"/>
          </a:solidFill>
          <a:effectLst>
            <a:outerShdw blurRad="38100" dist="38100" dir="2700000" algn="tl">
              <a:srgbClr val="000000"/>
            </a:outerShdw>
          </a:effectLst>
          <a:latin typeface="Helvetica Neue Light" charset="0"/>
          <a:ea typeface="Heiti SC Light" charset="0"/>
          <a:cs typeface="Heiti SC Light" charset="0"/>
          <a:sym typeface="Helvetica Neue Light" charset="0"/>
        </a:defRPr>
      </a:lvl5pPr>
      <a:lvl6pPr marL="457200" algn="l" rtl="0" fontAlgn="base">
        <a:spcBef>
          <a:spcPct val="0"/>
        </a:spcBef>
        <a:spcAft>
          <a:spcPct val="0"/>
        </a:spcAft>
        <a:defRPr sz="7000">
          <a:solidFill>
            <a:schemeClr val="tx1"/>
          </a:solidFill>
          <a:effectLst>
            <a:outerShdw blurRad="38100" dist="38100" dir="2700000" algn="tl">
              <a:srgbClr val="000000"/>
            </a:outerShdw>
          </a:effectLst>
          <a:latin typeface="Helvetica Neue Light" charset="0"/>
          <a:ea typeface="Heiti SC Light" charset="0"/>
          <a:cs typeface="Heiti SC Light" charset="0"/>
          <a:sym typeface="Helvetica Neue Light" charset="0"/>
        </a:defRPr>
      </a:lvl6pPr>
      <a:lvl7pPr marL="914400" algn="l" rtl="0" fontAlgn="base">
        <a:spcBef>
          <a:spcPct val="0"/>
        </a:spcBef>
        <a:spcAft>
          <a:spcPct val="0"/>
        </a:spcAft>
        <a:defRPr sz="7000">
          <a:solidFill>
            <a:schemeClr val="tx1"/>
          </a:solidFill>
          <a:effectLst>
            <a:outerShdw blurRad="38100" dist="38100" dir="2700000" algn="tl">
              <a:srgbClr val="000000"/>
            </a:outerShdw>
          </a:effectLst>
          <a:latin typeface="Helvetica Neue Light" charset="0"/>
          <a:ea typeface="Heiti SC Light" charset="0"/>
          <a:cs typeface="Heiti SC Light" charset="0"/>
          <a:sym typeface="Helvetica Neue Light" charset="0"/>
        </a:defRPr>
      </a:lvl7pPr>
      <a:lvl8pPr marL="1371600" algn="l" rtl="0" fontAlgn="base">
        <a:spcBef>
          <a:spcPct val="0"/>
        </a:spcBef>
        <a:spcAft>
          <a:spcPct val="0"/>
        </a:spcAft>
        <a:defRPr sz="7000">
          <a:solidFill>
            <a:schemeClr val="tx1"/>
          </a:solidFill>
          <a:effectLst>
            <a:outerShdw blurRad="38100" dist="38100" dir="2700000" algn="tl">
              <a:srgbClr val="000000"/>
            </a:outerShdw>
          </a:effectLst>
          <a:latin typeface="Helvetica Neue Light" charset="0"/>
          <a:ea typeface="Heiti SC Light" charset="0"/>
          <a:cs typeface="Heiti SC Light" charset="0"/>
          <a:sym typeface="Helvetica Neue Light" charset="0"/>
        </a:defRPr>
      </a:lvl8pPr>
      <a:lvl9pPr marL="1828800" algn="l" rtl="0" fontAlgn="base">
        <a:spcBef>
          <a:spcPct val="0"/>
        </a:spcBef>
        <a:spcAft>
          <a:spcPct val="0"/>
        </a:spcAft>
        <a:defRPr sz="7000">
          <a:solidFill>
            <a:schemeClr val="tx1"/>
          </a:solidFill>
          <a:effectLst>
            <a:outerShdw blurRad="38100" dist="38100" dir="2700000" algn="tl">
              <a:srgbClr val="000000"/>
            </a:outerShdw>
          </a:effectLst>
          <a:latin typeface="Helvetica Neue Light" charset="0"/>
          <a:ea typeface="Heiti SC Light" charset="0"/>
          <a:cs typeface="Heiti SC Light" charset="0"/>
          <a:sym typeface="Helvetica Neue Light" charset="0"/>
        </a:defRPr>
      </a:lvl9pPr>
    </p:titleStyle>
    <p:bodyStyle>
      <a:lvl1pPr marL="406400" indent="-406400" algn="l" rtl="0" fontAlgn="base">
        <a:spcBef>
          <a:spcPts val="2400"/>
        </a:spcBef>
        <a:spcAft>
          <a:spcPct val="0"/>
        </a:spcAft>
        <a:buSzPct val="46000"/>
        <a:buChar char="•"/>
        <a:defRPr sz="2400">
          <a:solidFill>
            <a:schemeClr val="tx1"/>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sym typeface="Helvetica Neue Light" charset="0"/>
        </a:defRPr>
      </a:lvl1pPr>
      <a:lvl2pPr marL="800100" indent="-406400" algn="l" rtl="0" fontAlgn="base">
        <a:spcBef>
          <a:spcPts val="2400"/>
        </a:spcBef>
        <a:spcAft>
          <a:spcPct val="0"/>
        </a:spcAft>
        <a:buSzPct val="46000"/>
        <a:buChar char="•"/>
        <a:defRPr sz="2400">
          <a:solidFill>
            <a:schemeClr val="tx1"/>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sym typeface="Helvetica Neue Light" charset="0"/>
        </a:defRPr>
      </a:lvl2pPr>
      <a:lvl3pPr marL="1244600" indent="-406400" algn="l" rtl="0" fontAlgn="base">
        <a:spcBef>
          <a:spcPts val="2400"/>
        </a:spcBef>
        <a:spcAft>
          <a:spcPct val="0"/>
        </a:spcAft>
        <a:buSzPct val="46000"/>
        <a:buChar char="•"/>
        <a:defRPr sz="2400">
          <a:solidFill>
            <a:schemeClr val="tx1"/>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sym typeface="Helvetica Neue Light" charset="0"/>
        </a:defRPr>
      </a:lvl3pPr>
      <a:lvl4pPr marL="1689100" indent="-406400" algn="l" rtl="0" fontAlgn="base">
        <a:spcBef>
          <a:spcPts val="2400"/>
        </a:spcBef>
        <a:spcAft>
          <a:spcPct val="0"/>
        </a:spcAft>
        <a:buSzPct val="46000"/>
        <a:buChar char="•"/>
        <a:defRPr sz="2400">
          <a:solidFill>
            <a:schemeClr val="tx1"/>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sym typeface="Helvetica Neue Light" charset="0"/>
        </a:defRPr>
      </a:lvl4pPr>
      <a:lvl5pPr marL="2133600" indent="-406400" algn="l" rtl="0" fontAlgn="base">
        <a:spcBef>
          <a:spcPts val="2400"/>
        </a:spcBef>
        <a:spcAft>
          <a:spcPct val="0"/>
        </a:spcAft>
        <a:buSzPct val="46000"/>
        <a:buChar char="•"/>
        <a:defRPr sz="2400">
          <a:solidFill>
            <a:schemeClr val="tx1"/>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sym typeface="Helvetica Neue Light" charset="0"/>
        </a:defRPr>
      </a:lvl5pPr>
      <a:lvl6pPr marL="2590800" indent="-406400" algn="l" rtl="0" fontAlgn="base">
        <a:spcBef>
          <a:spcPts val="2400"/>
        </a:spcBef>
        <a:spcAft>
          <a:spcPct val="0"/>
        </a:spcAft>
        <a:buSzPct val="46000"/>
        <a:buChar char="•"/>
        <a:defRPr sz="3400">
          <a:solidFill>
            <a:schemeClr val="tx1"/>
          </a:solidFill>
          <a:effectLst>
            <a:outerShdw blurRad="38100" dist="38100" dir="2700000" algn="tl">
              <a:srgbClr val="000000"/>
            </a:outerShdw>
          </a:effectLst>
          <a:latin typeface="+mn-lt"/>
          <a:ea typeface="+mn-ea"/>
          <a:cs typeface="+mn-cs"/>
          <a:sym typeface="Helvetica Neue Light" charset="0"/>
        </a:defRPr>
      </a:lvl6pPr>
      <a:lvl7pPr marL="3048000" indent="-406400" algn="l" rtl="0" fontAlgn="base">
        <a:spcBef>
          <a:spcPts val="2400"/>
        </a:spcBef>
        <a:spcAft>
          <a:spcPct val="0"/>
        </a:spcAft>
        <a:buSzPct val="46000"/>
        <a:buChar char="•"/>
        <a:defRPr sz="3400">
          <a:solidFill>
            <a:schemeClr val="tx1"/>
          </a:solidFill>
          <a:effectLst>
            <a:outerShdw blurRad="38100" dist="38100" dir="2700000" algn="tl">
              <a:srgbClr val="000000"/>
            </a:outerShdw>
          </a:effectLst>
          <a:latin typeface="+mn-lt"/>
          <a:ea typeface="+mn-ea"/>
          <a:cs typeface="+mn-cs"/>
          <a:sym typeface="Helvetica Neue Light" charset="0"/>
        </a:defRPr>
      </a:lvl7pPr>
      <a:lvl8pPr marL="3505200" indent="-406400" algn="l" rtl="0" fontAlgn="base">
        <a:spcBef>
          <a:spcPts val="2400"/>
        </a:spcBef>
        <a:spcAft>
          <a:spcPct val="0"/>
        </a:spcAft>
        <a:buSzPct val="46000"/>
        <a:buChar char="•"/>
        <a:defRPr sz="3400">
          <a:solidFill>
            <a:schemeClr val="tx1"/>
          </a:solidFill>
          <a:effectLst>
            <a:outerShdw blurRad="38100" dist="38100" dir="2700000" algn="tl">
              <a:srgbClr val="000000"/>
            </a:outerShdw>
          </a:effectLst>
          <a:latin typeface="+mn-lt"/>
          <a:ea typeface="+mn-ea"/>
          <a:cs typeface="+mn-cs"/>
          <a:sym typeface="Helvetica Neue Light" charset="0"/>
        </a:defRPr>
      </a:lvl8pPr>
      <a:lvl9pPr marL="3962400" indent="-406400" algn="l" rtl="0" fontAlgn="base">
        <a:spcBef>
          <a:spcPts val="2400"/>
        </a:spcBef>
        <a:spcAft>
          <a:spcPct val="0"/>
        </a:spcAft>
        <a:buSzPct val="46000"/>
        <a:buChar char="•"/>
        <a:defRPr sz="3400">
          <a:solidFill>
            <a:schemeClr val="tx1"/>
          </a:solidFill>
          <a:effectLst>
            <a:outerShdw blurRad="38100" dist="38100" dir="2700000" algn="tl">
              <a:srgbClr val="000000"/>
            </a:outerShdw>
          </a:effectLst>
          <a:latin typeface="+mn-lt"/>
          <a:ea typeface="+mn-ea"/>
          <a:cs typeface="+mn-cs"/>
          <a:sym typeface="Helvetica Neue Light" charset="0"/>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tmp"/><Relationship Id="rId5" Type="http://schemas.openxmlformats.org/officeDocument/2006/relationships/image" Target="../media/image16.tmp"/><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9.tmp"/><Relationship Id="rId2" Type="http://schemas.openxmlformats.org/officeDocument/2006/relationships/image" Target="../media/image18.tmp"/><Relationship Id="rId1" Type="http://schemas.openxmlformats.org/officeDocument/2006/relationships/slideLayout" Target="../slideLayouts/slideLayout2.xml"/><Relationship Id="rId4" Type="http://schemas.openxmlformats.org/officeDocument/2006/relationships/image" Target="../media/image20.tmp"/></Relationships>
</file>

<file path=ppt/slides/_rels/slide15.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image" Target="../media/image21.tmp"/><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4.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386574" y="7973230"/>
            <a:ext cx="9103360" cy="1016007"/>
          </a:xfrm>
        </p:spPr>
        <p:txBody>
          <a:bodyPr/>
          <a:lstStyle/>
          <a:p>
            <a:r>
              <a:rPr lang="en-US" altLang="zh-CN" sz="6600" b="1" dirty="0" smtClean="0"/>
              <a:t>《</a:t>
            </a:r>
            <a:r>
              <a:rPr lang="zh-CN" altLang="en-US" sz="6600" b="1" dirty="0" smtClean="0"/>
              <a:t>刀锋铁骑</a:t>
            </a:r>
            <a:r>
              <a:rPr lang="en-US" altLang="zh-CN" sz="6600" b="1" dirty="0" smtClean="0"/>
              <a:t>》</a:t>
            </a:r>
            <a:endParaRPr lang="zh-CN" altLang="en-US" sz="6600" b="1" dirty="0"/>
          </a:p>
        </p:txBody>
      </p:sp>
      <p:pic>
        <p:nvPicPr>
          <p:cNvPr id="5" name="图片 4" descr="屏幕剪辑"/>
          <p:cNvPicPr>
            <a:picLocks noChangeAspect="1"/>
          </p:cNvPicPr>
          <p:nvPr/>
        </p:nvPicPr>
        <p:blipFill rotWithShape="1">
          <a:blip r:embed="rId3">
            <a:extLst>
              <a:ext uri="{28A0092B-C50C-407E-A947-70E740481C1C}">
                <a14:useLocalDpi xmlns:a14="http://schemas.microsoft.com/office/drawing/2010/main" val="0"/>
              </a:ext>
            </a:extLst>
          </a:blip>
          <a:srcRect b="26782"/>
          <a:stretch/>
        </p:blipFill>
        <p:spPr>
          <a:xfrm>
            <a:off x="38930" y="1348310"/>
            <a:ext cx="12989820" cy="6408890"/>
          </a:xfrm>
          <a:prstGeom prst="rect">
            <a:avLst/>
          </a:prstGeom>
        </p:spPr>
      </p:pic>
    </p:spTree>
    <p:extLst>
      <p:ext uri="{BB962C8B-B14F-4D97-AF65-F5344CB8AC3E}">
        <p14:creationId xmlns:p14="http://schemas.microsoft.com/office/powerpoint/2010/main" val="338952988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被认可有实力正是他们所热爱的！</a:t>
            </a:r>
            <a:endParaRPr lang="zh-CN" altLang="en-US" dirty="0"/>
          </a:p>
        </p:txBody>
      </p:sp>
      <p:sp>
        <p:nvSpPr>
          <p:cNvPr id="3" name="内容占位符 2"/>
          <p:cNvSpPr>
            <a:spLocks noGrp="1"/>
          </p:cNvSpPr>
          <p:nvPr>
            <p:ph idx="1"/>
          </p:nvPr>
        </p:nvSpPr>
        <p:spPr>
          <a:xfrm>
            <a:off x="650240" y="2438384"/>
            <a:ext cx="11704320" cy="6436925"/>
          </a:xfrm>
        </p:spPr>
        <p:txBody>
          <a:bodyPr>
            <a:normAutofit/>
          </a:bodyPr>
          <a:lstStyle/>
          <a:p>
            <a:pPr algn="ctr"/>
            <a:endParaRPr lang="en-US" altLang="zh-CN" dirty="0" smtClean="0"/>
          </a:p>
          <a:p>
            <a:pPr algn="ctr">
              <a:buNone/>
            </a:pPr>
            <a:r>
              <a:rPr lang="zh-CN" altLang="en-US" dirty="0" smtClean="0"/>
              <a:t>全球首款实力派战争网游</a:t>
            </a:r>
            <a:r>
              <a:rPr lang="en-US" altLang="zh-CN" dirty="0" smtClean="0"/>
              <a:t>《</a:t>
            </a:r>
            <a:r>
              <a:rPr lang="zh-CN" altLang="en-US" dirty="0" smtClean="0"/>
              <a:t>刀锋铁骑</a:t>
            </a:r>
            <a:r>
              <a:rPr lang="en-US" dirty="0" smtClean="0"/>
              <a:t>》</a:t>
            </a:r>
          </a:p>
          <a:p>
            <a:pPr algn="ctr">
              <a:buNone/>
            </a:pPr>
            <a:r>
              <a:rPr lang="zh-CN" altLang="en-US" dirty="0" smtClean="0"/>
              <a:t>正是有着同样热血的男人（同类）聚集的</a:t>
            </a:r>
            <a:r>
              <a:rPr lang="zh-CN" altLang="en-US" dirty="0"/>
              <a:t>战场</a:t>
            </a:r>
            <a:r>
              <a:rPr lang="zh-CN" altLang="en-US" dirty="0" smtClean="0"/>
              <a:t>，</a:t>
            </a:r>
            <a:endParaRPr lang="en-US" altLang="zh-CN" dirty="0" smtClean="0"/>
          </a:p>
          <a:p>
            <a:pPr algn="ctr">
              <a:buNone/>
            </a:pPr>
            <a:r>
              <a:rPr lang="zh-CN" altLang="en-US" dirty="0" smtClean="0"/>
              <a:t>正是血性男儿应无所畏惧去拼去搏的</a:t>
            </a:r>
            <a:r>
              <a:rPr lang="zh-CN" altLang="en-US" dirty="0"/>
              <a:t>战场</a:t>
            </a:r>
            <a:r>
              <a:rPr lang="zh-CN" altLang="en-US" dirty="0" smtClean="0"/>
              <a:t>！</a:t>
            </a:r>
            <a:endParaRPr lang="en-US" altLang="zh-CN" dirty="0" smtClean="0"/>
          </a:p>
          <a:p>
            <a:pPr algn="ctr">
              <a:buNone/>
            </a:pPr>
            <a:endParaRPr lang="en-US" altLang="zh-CN" dirty="0" smtClean="0"/>
          </a:p>
          <a:p>
            <a:pPr algn="ctr">
              <a:buNone/>
            </a:pPr>
            <a:endParaRPr lang="en-US" altLang="zh-CN" dirty="0" smtClean="0"/>
          </a:p>
          <a:p>
            <a:pPr algn="ctr">
              <a:buNone/>
            </a:pPr>
            <a:r>
              <a:rPr lang="zh-CN" altLang="en-US" sz="3413" dirty="0"/>
              <a:t>这里，正是可大大</a:t>
            </a:r>
            <a:r>
              <a:rPr lang="zh-CN" altLang="en-US" sz="3413" dirty="0" smtClean="0"/>
              <a:t>展现你最真实实力的地方！</a:t>
            </a:r>
            <a:endParaRPr lang="en-US" sz="3413" dirty="0"/>
          </a:p>
          <a:p>
            <a:pPr algn="ctr">
              <a:buNone/>
            </a:pPr>
            <a:endParaRPr lang="en-US" altLang="zh-CN" dirty="0" smtClean="0"/>
          </a:p>
        </p:txBody>
      </p:sp>
      <p:sp>
        <p:nvSpPr>
          <p:cNvPr id="4" name="下箭头 3"/>
          <p:cNvSpPr/>
          <p:nvPr/>
        </p:nvSpPr>
        <p:spPr>
          <a:xfrm>
            <a:off x="6146797" y="5473273"/>
            <a:ext cx="711205" cy="609604"/>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689"/>
          </a:p>
        </p:txBody>
      </p:sp>
    </p:spTree>
    <p:extLst>
      <p:ext uri="{BB962C8B-B14F-4D97-AF65-F5344CB8AC3E}">
        <p14:creationId xmlns:p14="http://schemas.microsoft.com/office/powerpoint/2010/main" val="142785248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产品定位</a:t>
            </a:r>
            <a:endParaRPr lang="zh-CN" altLang="en-US" dirty="0"/>
          </a:p>
        </p:txBody>
      </p:sp>
      <p:sp>
        <p:nvSpPr>
          <p:cNvPr id="3" name="内容占位符 2"/>
          <p:cNvSpPr>
            <a:spLocks noGrp="1"/>
          </p:cNvSpPr>
          <p:nvPr>
            <p:ph idx="1"/>
          </p:nvPr>
        </p:nvSpPr>
        <p:spPr>
          <a:xfrm>
            <a:off x="711159" y="7924821"/>
            <a:ext cx="11704320" cy="1422410"/>
          </a:xfrm>
        </p:spPr>
        <p:txBody>
          <a:bodyPr>
            <a:normAutofit/>
          </a:bodyPr>
          <a:lstStyle/>
          <a:p>
            <a:pPr algn="r">
              <a:buNone/>
            </a:pPr>
            <a:r>
              <a:rPr lang="en-US" altLang="zh-CN" sz="2560" i="1" dirty="0" smtClean="0"/>
              <a:t>《</a:t>
            </a:r>
            <a:r>
              <a:rPr lang="zh-CN" altLang="en-US" sz="2560" i="1" dirty="0" smtClean="0"/>
              <a:t>刀锋铁骑</a:t>
            </a:r>
            <a:r>
              <a:rPr lang="en-US" sz="2560" i="1" dirty="0" smtClean="0"/>
              <a:t>》</a:t>
            </a:r>
            <a:r>
              <a:rPr lang="zh-CN" altLang="en-US" sz="2560" i="1" dirty="0"/>
              <a:t>鼓励同样有血性的男儿，</a:t>
            </a:r>
            <a:r>
              <a:rPr lang="zh-CN" altLang="en-US" sz="2560" i="1" dirty="0" smtClean="0"/>
              <a:t>在战争中无畏闯荡</a:t>
            </a:r>
            <a:r>
              <a:rPr lang="zh-CN" altLang="en-US" sz="2560" i="1" dirty="0"/>
              <a:t>！</a:t>
            </a:r>
            <a:endParaRPr lang="en-US" altLang="zh-CN" sz="2560" i="1" dirty="0"/>
          </a:p>
          <a:p>
            <a:pPr algn="r">
              <a:buNone/>
            </a:pPr>
            <a:r>
              <a:rPr lang="zh-CN" altLang="en-US" sz="2560" i="1" dirty="0"/>
              <a:t>如果你</a:t>
            </a:r>
            <a:r>
              <a:rPr lang="zh-CN" altLang="en-US" sz="2560" i="1" dirty="0" smtClean="0"/>
              <a:t>有</a:t>
            </a:r>
            <a:r>
              <a:rPr lang="zh-CN" altLang="en-US" sz="2560" i="1" dirty="0"/>
              <a:t>实力</a:t>
            </a:r>
            <a:r>
              <a:rPr lang="zh-CN" altLang="en-US" sz="2560" i="1" dirty="0" smtClean="0"/>
              <a:t>，</a:t>
            </a:r>
            <a:r>
              <a:rPr lang="zh-CN" altLang="en-US" sz="2560" i="1" dirty="0"/>
              <a:t>就不该</a:t>
            </a:r>
            <a:r>
              <a:rPr lang="zh-CN" altLang="en-US" sz="2560" i="1" dirty="0" smtClean="0"/>
              <a:t>错过实力派战争，刀锋铁骑！</a:t>
            </a:r>
            <a:endParaRPr lang="zh-CN" altLang="en-US" sz="2560" i="1" dirty="0"/>
          </a:p>
        </p:txBody>
      </p:sp>
      <p:sp>
        <p:nvSpPr>
          <p:cNvPr id="4" name="椭圆 3"/>
          <p:cNvSpPr/>
          <p:nvPr/>
        </p:nvSpPr>
        <p:spPr>
          <a:xfrm>
            <a:off x="2235170" y="2641585"/>
            <a:ext cx="4876834" cy="3352823"/>
          </a:xfrm>
          <a:prstGeom prst="ellipse">
            <a:avLst/>
          </a:prstGeom>
          <a:solidFill>
            <a:srgbClr val="953735">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413" dirty="0" smtClean="0">
                <a:latin typeface="微软雅黑" pitchFamily="34" charset="-122"/>
                <a:ea typeface="微软雅黑" pitchFamily="34" charset="-122"/>
              </a:rPr>
              <a:t>实力派战争</a:t>
            </a:r>
            <a:endParaRPr lang="zh-CN" altLang="en-US" sz="3413" dirty="0">
              <a:latin typeface="微软雅黑" pitchFamily="34" charset="-122"/>
              <a:ea typeface="微软雅黑" pitchFamily="34" charset="-122"/>
            </a:endParaRPr>
          </a:p>
        </p:txBody>
      </p:sp>
      <p:sp>
        <p:nvSpPr>
          <p:cNvPr id="5" name="椭圆 4"/>
          <p:cNvSpPr/>
          <p:nvPr/>
        </p:nvSpPr>
        <p:spPr>
          <a:xfrm>
            <a:off x="6095997" y="2641585"/>
            <a:ext cx="4876834" cy="3352823"/>
          </a:xfrm>
          <a:prstGeom prst="ellipse">
            <a:avLst/>
          </a:prstGeom>
          <a:solidFill>
            <a:schemeClr val="accent3">
              <a:lumMod val="75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413" dirty="0" smtClean="0">
                <a:latin typeface="微软雅黑" pitchFamily="34" charset="-122"/>
                <a:ea typeface="微软雅黑" pitchFamily="34" charset="-122"/>
              </a:rPr>
              <a:t>展示实力 </a:t>
            </a:r>
            <a:r>
              <a:rPr lang="en-US" altLang="zh-CN" sz="3413" dirty="0">
                <a:latin typeface="微软雅黑" pitchFamily="34" charset="-122"/>
                <a:ea typeface="微软雅黑" pitchFamily="34" charset="-122"/>
              </a:rPr>
              <a:t>VS</a:t>
            </a:r>
            <a:r>
              <a:rPr lang="zh-CN" altLang="en-US" sz="3413" dirty="0">
                <a:latin typeface="微软雅黑" pitchFamily="34" charset="-122"/>
                <a:ea typeface="微软雅黑" pitchFamily="34" charset="-122"/>
              </a:rPr>
              <a:t> 不敢去拼</a:t>
            </a:r>
          </a:p>
        </p:txBody>
      </p:sp>
      <p:sp>
        <p:nvSpPr>
          <p:cNvPr id="6" name="下箭头 5"/>
          <p:cNvSpPr/>
          <p:nvPr/>
        </p:nvSpPr>
        <p:spPr>
          <a:xfrm>
            <a:off x="6299198" y="5791206"/>
            <a:ext cx="812806" cy="508004"/>
          </a:xfrm>
          <a:prstGeom prst="down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689">
              <a:latin typeface="微软雅黑" pitchFamily="34" charset="-122"/>
              <a:ea typeface="微软雅黑" pitchFamily="34" charset="-122"/>
            </a:endParaRPr>
          </a:p>
        </p:txBody>
      </p:sp>
      <p:sp>
        <p:nvSpPr>
          <p:cNvPr id="8" name="矩形 7"/>
          <p:cNvSpPr/>
          <p:nvPr/>
        </p:nvSpPr>
        <p:spPr>
          <a:xfrm>
            <a:off x="5283191" y="6502412"/>
            <a:ext cx="2844820" cy="914406"/>
          </a:xfrm>
          <a:prstGeom prst="rect">
            <a:avLst/>
          </a:prstGeom>
          <a:solidFill>
            <a:srgbClr val="31859C">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413" b="1" dirty="0" smtClean="0">
                <a:latin typeface="微软雅黑" pitchFamily="34" charset="-122"/>
                <a:ea typeface="微软雅黑" pitchFamily="34" charset="-122"/>
              </a:rPr>
              <a:t>无所畏惧！</a:t>
            </a:r>
            <a:endParaRPr lang="zh-CN" altLang="en-US" sz="3413" b="1" dirty="0">
              <a:latin typeface="微软雅黑" pitchFamily="34" charset="-122"/>
              <a:ea typeface="微软雅黑" pitchFamily="34" charset="-122"/>
            </a:endParaRPr>
          </a:p>
        </p:txBody>
      </p:sp>
    </p:spTree>
    <p:extLst>
      <p:ext uri="{BB962C8B-B14F-4D97-AF65-F5344CB8AC3E}">
        <p14:creationId xmlns:p14="http://schemas.microsoft.com/office/powerpoint/2010/main" val="142460142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9559" y="3860793"/>
            <a:ext cx="11704320" cy="1625600"/>
          </a:xfrm>
        </p:spPr>
        <p:txBody>
          <a:bodyPr/>
          <a:lstStyle/>
          <a:p>
            <a:r>
              <a:rPr lang="en-US" altLang="zh-CN" b="1" dirty="0" smtClean="0"/>
              <a:t>《</a:t>
            </a:r>
            <a:r>
              <a:rPr lang="zh-CN" altLang="en-US" b="1" dirty="0" smtClean="0"/>
              <a:t>刀锋铁骑</a:t>
            </a:r>
            <a:r>
              <a:rPr lang="en-US" altLang="zh-CN" b="1" dirty="0" smtClean="0"/>
              <a:t>》</a:t>
            </a:r>
            <a:r>
              <a:rPr lang="zh-CN" altLang="en-US" b="1" dirty="0" smtClean="0"/>
              <a:t>的态度关键词？</a:t>
            </a:r>
            <a:endParaRPr lang="zh-CN" altLang="en-US" b="1" dirty="0"/>
          </a:p>
        </p:txBody>
      </p:sp>
    </p:spTree>
    <p:extLst>
      <p:ext uri="{BB962C8B-B14F-4D97-AF65-F5344CB8AC3E}">
        <p14:creationId xmlns:p14="http://schemas.microsoft.com/office/powerpoint/2010/main" val="1286759763"/>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态度界定</a:t>
            </a:r>
            <a:endParaRPr lang="zh-CN" altLang="en-US" dirty="0"/>
          </a:p>
        </p:txBody>
      </p:sp>
      <p:cxnSp>
        <p:nvCxnSpPr>
          <p:cNvPr id="13" name="直接连接符 12"/>
          <p:cNvCxnSpPr/>
          <p:nvPr/>
        </p:nvCxnSpPr>
        <p:spPr>
          <a:xfrm>
            <a:off x="4242377" y="2572480"/>
            <a:ext cx="2133615" cy="225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descr="F:\刀剑\刀剑2\图\无标题.bmp"/>
          <p:cNvPicPr>
            <a:picLocks noChangeAspect="1" noChangeArrowheads="1"/>
          </p:cNvPicPr>
          <p:nvPr/>
        </p:nvPicPr>
        <p:blipFill>
          <a:blip r:embed="rId2"/>
          <a:srcRect/>
          <a:stretch>
            <a:fillRect/>
          </a:stretch>
        </p:blipFill>
        <p:spPr bwMode="auto">
          <a:xfrm>
            <a:off x="165520" y="3153348"/>
            <a:ext cx="2536336" cy="3739732"/>
          </a:xfrm>
          <a:prstGeom prst="rect">
            <a:avLst/>
          </a:prstGeom>
          <a:noFill/>
        </p:spPr>
      </p:pic>
      <p:pic>
        <p:nvPicPr>
          <p:cNvPr id="1027" name="Picture 3" descr="E:\个人\有意思的图\27_102037.jpg"/>
          <p:cNvPicPr>
            <a:picLocks noChangeAspect="1" noChangeArrowheads="1"/>
          </p:cNvPicPr>
          <p:nvPr/>
        </p:nvPicPr>
        <p:blipFill>
          <a:blip r:embed="rId3"/>
          <a:srcRect/>
          <a:stretch>
            <a:fillRect/>
          </a:stretch>
        </p:blipFill>
        <p:spPr bwMode="auto">
          <a:xfrm>
            <a:off x="2757880" y="3148560"/>
            <a:ext cx="2536336" cy="3717184"/>
          </a:xfrm>
          <a:prstGeom prst="rect">
            <a:avLst/>
          </a:prstGeom>
          <a:noFill/>
        </p:spPr>
      </p:pic>
      <p:pic>
        <p:nvPicPr>
          <p:cNvPr id="1028" name="Picture 4" descr="E:\个人\电影海报\2007912162655736.jpg"/>
          <p:cNvPicPr>
            <a:picLocks noChangeAspect="1" noChangeArrowheads="1"/>
          </p:cNvPicPr>
          <p:nvPr/>
        </p:nvPicPr>
        <p:blipFill>
          <a:blip r:embed="rId4"/>
          <a:srcRect/>
          <a:stretch>
            <a:fillRect/>
          </a:stretch>
        </p:blipFill>
        <p:spPr bwMode="auto">
          <a:xfrm>
            <a:off x="5422252" y="3150334"/>
            <a:ext cx="2536336" cy="3691504"/>
          </a:xfrm>
          <a:prstGeom prst="rect">
            <a:avLst/>
          </a:prstGeom>
          <a:noFill/>
        </p:spPr>
      </p:pic>
      <p:sp>
        <p:nvSpPr>
          <p:cNvPr id="9" name="矩形 8"/>
          <p:cNvSpPr/>
          <p:nvPr/>
        </p:nvSpPr>
        <p:spPr>
          <a:xfrm>
            <a:off x="165520" y="5842057"/>
            <a:ext cx="2536336" cy="1023687"/>
          </a:xfrm>
          <a:prstGeom prst="rect">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276" b="1" dirty="0" smtClean="0">
                <a:solidFill>
                  <a:schemeClr val="tx1"/>
                </a:solidFill>
                <a:latin typeface="微软雅黑" pitchFamily="34" charset="-122"/>
                <a:ea typeface="微软雅黑" pitchFamily="34" charset="-122"/>
              </a:rPr>
              <a:t>硬</a:t>
            </a:r>
            <a:r>
              <a:rPr lang="zh-CN" altLang="en-US" sz="2276" b="1" dirty="0">
                <a:solidFill>
                  <a:schemeClr val="tx1"/>
                </a:solidFill>
                <a:latin typeface="微软雅黑" pitchFamily="34" charset="-122"/>
                <a:ea typeface="微软雅黑" pitchFamily="34" charset="-122"/>
              </a:rPr>
              <a:t>派</a:t>
            </a:r>
            <a:endParaRPr lang="en-US" altLang="zh-CN" sz="2276" b="1" dirty="0">
              <a:solidFill>
                <a:schemeClr val="tx1"/>
              </a:solidFill>
              <a:latin typeface="微软雅黑" pitchFamily="34" charset="-122"/>
              <a:ea typeface="微软雅黑" pitchFamily="34" charset="-122"/>
            </a:endParaRPr>
          </a:p>
          <a:p>
            <a:pPr algn="ctr">
              <a:lnSpc>
                <a:spcPct val="120000"/>
              </a:lnSpc>
            </a:pPr>
            <a:r>
              <a:rPr lang="zh-CN" altLang="en-US" sz="1707" dirty="0">
                <a:solidFill>
                  <a:schemeClr val="tx1"/>
                </a:solidFill>
                <a:latin typeface="微软雅黑" pitchFamily="34" charset="-122"/>
                <a:ea typeface="微软雅黑" pitchFamily="34" charset="-122"/>
              </a:rPr>
              <a:t>敢想敢做气场比强壮的身躯更让人敬畏！</a:t>
            </a:r>
            <a:endParaRPr lang="en-US" altLang="zh-CN" sz="1707" dirty="0">
              <a:solidFill>
                <a:schemeClr val="tx1"/>
              </a:solidFill>
              <a:latin typeface="微软雅黑" pitchFamily="34" charset="-122"/>
              <a:ea typeface="微软雅黑" pitchFamily="34" charset="-122"/>
            </a:endParaRPr>
          </a:p>
        </p:txBody>
      </p:sp>
      <p:sp>
        <p:nvSpPr>
          <p:cNvPr id="10" name="矩形 9"/>
          <p:cNvSpPr/>
          <p:nvPr/>
        </p:nvSpPr>
        <p:spPr>
          <a:xfrm>
            <a:off x="2757880" y="5842057"/>
            <a:ext cx="2536336" cy="102368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276" b="1" dirty="0" smtClean="0">
                <a:solidFill>
                  <a:schemeClr val="tx1"/>
                </a:solidFill>
                <a:latin typeface="微软雅黑" pitchFamily="34" charset="-122"/>
                <a:ea typeface="微软雅黑" pitchFamily="34" charset="-122"/>
              </a:rPr>
              <a:t>张扬</a:t>
            </a:r>
            <a:endParaRPr lang="en-US" altLang="zh-CN" sz="2276" b="1" dirty="0" smtClean="0">
              <a:solidFill>
                <a:schemeClr val="tx1"/>
              </a:solidFill>
              <a:latin typeface="微软雅黑" pitchFamily="34" charset="-122"/>
              <a:ea typeface="微软雅黑" pitchFamily="34" charset="-122"/>
            </a:endParaRPr>
          </a:p>
          <a:p>
            <a:pPr algn="ctr">
              <a:lnSpc>
                <a:spcPct val="120000"/>
              </a:lnSpc>
            </a:pPr>
            <a:r>
              <a:rPr lang="zh-CN" altLang="en-US" sz="1800" dirty="0">
                <a:solidFill>
                  <a:schemeClr val="tx1"/>
                </a:solidFill>
                <a:latin typeface="微软雅黑" pitchFamily="34" charset="-122"/>
                <a:ea typeface="微软雅黑" pitchFamily="34" charset="-122"/>
              </a:rPr>
              <a:t>说</a:t>
            </a:r>
            <a:r>
              <a:rPr lang="zh-CN" altLang="en-US" sz="1800" dirty="0" smtClean="0">
                <a:solidFill>
                  <a:schemeClr val="tx1"/>
                </a:solidFill>
                <a:latin typeface="微软雅黑" pitchFamily="34" charset="-122"/>
                <a:ea typeface="微软雅黑" pitchFamily="34" charset="-122"/>
              </a:rPr>
              <a:t>战就战，这是男人的骨气</a:t>
            </a:r>
            <a:r>
              <a:rPr lang="zh-CN" altLang="en-US" sz="2276" b="1" dirty="0" smtClean="0">
                <a:solidFill>
                  <a:schemeClr val="tx1"/>
                </a:solidFill>
                <a:latin typeface="微软雅黑" pitchFamily="34" charset="-122"/>
                <a:ea typeface="微软雅黑" pitchFamily="34" charset="-122"/>
              </a:rPr>
              <a:t>！</a:t>
            </a:r>
            <a:endParaRPr lang="en-US" altLang="zh-CN" sz="2276" b="1" dirty="0">
              <a:solidFill>
                <a:schemeClr val="tx1"/>
              </a:solidFill>
              <a:latin typeface="微软雅黑" pitchFamily="34" charset="-122"/>
              <a:ea typeface="微软雅黑" pitchFamily="34" charset="-122"/>
            </a:endParaRPr>
          </a:p>
        </p:txBody>
      </p:sp>
      <p:sp>
        <p:nvSpPr>
          <p:cNvPr id="11" name="矩形 10"/>
          <p:cNvSpPr/>
          <p:nvPr/>
        </p:nvSpPr>
        <p:spPr>
          <a:xfrm>
            <a:off x="5422250" y="5842057"/>
            <a:ext cx="2536336" cy="102368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20000"/>
              </a:lnSpc>
            </a:pPr>
            <a:r>
              <a:rPr lang="zh-CN" altLang="en-US" sz="2276" b="1" dirty="0">
                <a:solidFill>
                  <a:schemeClr val="tx1"/>
                </a:solidFill>
                <a:latin typeface="微软雅黑" pitchFamily="34" charset="-122"/>
                <a:ea typeface="微软雅黑" pitchFamily="34" charset="-122"/>
              </a:rPr>
              <a:t>无畏</a:t>
            </a:r>
            <a:endParaRPr lang="en-US" altLang="zh-CN" sz="2276" b="1" dirty="0">
              <a:solidFill>
                <a:schemeClr val="tx1"/>
              </a:solidFill>
              <a:latin typeface="微软雅黑" pitchFamily="34" charset="-122"/>
              <a:ea typeface="微软雅黑" pitchFamily="34" charset="-122"/>
            </a:endParaRPr>
          </a:p>
          <a:p>
            <a:pPr algn="ctr">
              <a:lnSpc>
                <a:spcPct val="120000"/>
              </a:lnSpc>
            </a:pPr>
            <a:r>
              <a:rPr lang="zh-CN" altLang="en-US" sz="1707" dirty="0" smtClean="0">
                <a:solidFill>
                  <a:schemeClr val="tx1"/>
                </a:solidFill>
                <a:latin typeface="微软雅黑" pitchFamily="34" charset="-122"/>
                <a:ea typeface="微软雅黑" pitchFamily="34" charset="-122"/>
              </a:rPr>
              <a:t>就算打不过你，我就是敢和你拼！</a:t>
            </a:r>
            <a:endParaRPr lang="en-US" altLang="zh-CN" sz="1707" dirty="0">
              <a:solidFill>
                <a:schemeClr val="tx1"/>
              </a:solidFill>
              <a:latin typeface="微软雅黑" pitchFamily="34" charset="-122"/>
              <a:ea typeface="微软雅黑" pitchFamily="34" charset="-122"/>
            </a:endParaRPr>
          </a:p>
        </p:txBody>
      </p:sp>
      <p:pic>
        <p:nvPicPr>
          <p:cNvPr id="6" name="图片 5" descr="屏幕剪辑"/>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5041" y="3148560"/>
            <a:ext cx="2271455" cy="2751600"/>
          </a:xfrm>
          <a:prstGeom prst="rect">
            <a:avLst/>
          </a:prstGeom>
        </p:spPr>
      </p:pic>
      <p:sp>
        <p:nvSpPr>
          <p:cNvPr id="14" name="矩形 13"/>
          <p:cNvSpPr/>
          <p:nvPr/>
        </p:nvSpPr>
        <p:spPr>
          <a:xfrm>
            <a:off x="7942600" y="5814599"/>
            <a:ext cx="2536336" cy="1023687"/>
          </a:xfrm>
          <a:prstGeom prst="rect">
            <a:avLst/>
          </a:prstGeom>
          <a:solidFill>
            <a:srgbClr val="00B0F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20000"/>
              </a:lnSpc>
            </a:pPr>
            <a:r>
              <a:rPr lang="zh-CN" altLang="en-US" sz="2276" b="1" dirty="0">
                <a:solidFill>
                  <a:schemeClr val="tx1"/>
                </a:solidFill>
                <a:latin typeface="微软雅黑" pitchFamily="34" charset="-122"/>
                <a:ea typeface="微软雅黑" pitchFamily="34" charset="-122"/>
              </a:rPr>
              <a:t>血性</a:t>
            </a:r>
            <a:endParaRPr lang="en-US" altLang="zh-CN" sz="2276" b="1" dirty="0">
              <a:solidFill>
                <a:schemeClr val="tx1"/>
              </a:solidFill>
              <a:latin typeface="微软雅黑" pitchFamily="34" charset="-122"/>
              <a:ea typeface="微软雅黑" pitchFamily="34" charset="-122"/>
            </a:endParaRPr>
          </a:p>
          <a:p>
            <a:pPr algn="ctr">
              <a:lnSpc>
                <a:spcPct val="120000"/>
              </a:lnSpc>
            </a:pPr>
            <a:r>
              <a:rPr lang="zh-CN" altLang="en-US" sz="1707" dirty="0" smtClean="0">
                <a:solidFill>
                  <a:schemeClr val="tx1"/>
                </a:solidFill>
                <a:latin typeface="微软雅黑" pitchFamily="34" charset="-122"/>
                <a:ea typeface="微软雅黑" pitchFamily="34" charset="-122"/>
              </a:rPr>
              <a:t>战，是血液里的</a:t>
            </a:r>
            <a:r>
              <a:rPr lang="en-US" altLang="zh-CN" sz="1707" dirty="0" smtClean="0">
                <a:solidFill>
                  <a:schemeClr val="tx1"/>
                </a:solidFill>
                <a:latin typeface="微软雅黑" pitchFamily="34" charset="-122"/>
                <a:ea typeface="微软雅黑" pitchFamily="34" charset="-122"/>
              </a:rPr>
              <a:t>DNA</a:t>
            </a:r>
            <a:endParaRPr lang="en-US" altLang="zh-CN" sz="1707" dirty="0">
              <a:solidFill>
                <a:schemeClr val="tx1"/>
              </a:solidFill>
              <a:latin typeface="微软雅黑" pitchFamily="34" charset="-122"/>
              <a:ea typeface="微软雅黑" pitchFamily="34" charset="-122"/>
            </a:endParaRPr>
          </a:p>
        </p:txBody>
      </p:sp>
      <p:pic>
        <p:nvPicPr>
          <p:cNvPr id="8" name="图片 7" descr="屏幕剪辑"/>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78980" y="3148560"/>
            <a:ext cx="2160300" cy="3075315"/>
          </a:xfrm>
          <a:prstGeom prst="rect">
            <a:avLst/>
          </a:prstGeom>
        </p:spPr>
      </p:pic>
      <p:sp>
        <p:nvSpPr>
          <p:cNvPr id="17" name="矩形 16"/>
          <p:cNvSpPr/>
          <p:nvPr/>
        </p:nvSpPr>
        <p:spPr>
          <a:xfrm>
            <a:off x="10546540" y="5783460"/>
            <a:ext cx="2536336" cy="1023687"/>
          </a:xfrm>
          <a:prstGeom prst="rect">
            <a:avLst/>
          </a:prstGeom>
          <a:solidFill>
            <a:srgbClr val="C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lnSpc>
                <a:spcPct val="120000"/>
              </a:lnSpc>
            </a:pPr>
            <a:r>
              <a:rPr lang="zh-CN" altLang="en-US" sz="2276" b="1" dirty="0">
                <a:solidFill>
                  <a:schemeClr val="tx1"/>
                </a:solidFill>
                <a:latin typeface="微软雅黑" pitchFamily="34" charset="-122"/>
                <a:ea typeface="微软雅黑" pitchFamily="34" charset="-122"/>
              </a:rPr>
              <a:t>实力</a:t>
            </a:r>
            <a:endParaRPr lang="en-US" altLang="zh-CN" sz="2276" b="1" dirty="0">
              <a:solidFill>
                <a:schemeClr val="tx1"/>
              </a:solidFill>
              <a:latin typeface="微软雅黑" pitchFamily="34" charset="-122"/>
              <a:ea typeface="微软雅黑" pitchFamily="34" charset="-122"/>
            </a:endParaRPr>
          </a:p>
          <a:p>
            <a:pPr algn="ctr">
              <a:lnSpc>
                <a:spcPct val="120000"/>
              </a:lnSpc>
            </a:pPr>
            <a:r>
              <a:rPr lang="zh-CN" altLang="en-US" sz="1707" dirty="0" smtClean="0">
                <a:solidFill>
                  <a:schemeClr val="tx1"/>
                </a:solidFill>
                <a:latin typeface="微软雅黑" pitchFamily="34" charset="-122"/>
                <a:ea typeface="微软雅黑" pitchFamily="34" charset="-122"/>
              </a:rPr>
              <a:t>没有长枪短炮、没有助攻呐喊，我有我的身躯、力量、技术，向前！！</a:t>
            </a:r>
            <a:endParaRPr lang="en-US" altLang="zh-CN" sz="1707" dirty="0">
              <a:solidFill>
                <a:schemeClr val="tx1"/>
              </a:solidFill>
              <a:latin typeface="微软雅黑" pitchFamily="34" charset="-122"/>
              <a:ea typeface="微软雅黑" pitchFamily="34" charset="-122"/>
            </a:endParaRPr>
          </a:p>
        </p:txBody>
      </p:sp>
    </p:spTree>
    <p:extLst>
      <p:ext uri="{BB962C8B-B14F-4D97-AF65-F5344CB8AC3E}">
        <p14:creationId xmlns:p14="http://schemas.microsoft.com/office/powerpoint/2010/main" val="86814513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808653" y="700220"/>
            <a:ext cx="11430000" cy="1947842"/>
          </a:xfrm>
        </p:spPr>
        <p:txBody>
          <a:bodyPr/>
          <a:lstStyle/>
          <a:p>
            <a:r>
              <a:rPr lang="zh-CN" altLang="en-US" dirty="0"/>
              <a:t>原</a:t>
            </a:r>
            <a:r>
              <a:rPr lang="zh-CN" altLang="en-US" dirty="0" smtClean="0"/>
              <a:t>画风格展示</a:t>
            </a:r>
            <a:endParaRPr lang="zh-CN" altLang="en-US" dirty="0"/>
          </a:p>
        </p:txBody>
      </p:sp>
      <p:pic>
        <p:nvPicPr>
          <p:cNvPr id="5" name="图片 4"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70" y="2860520"/>
            <a:ext cx="3324689" cy="5201376"/>
          </a:xfrm>
          <a:prstGeom prst="rect">
            <a:avLst/>
          </a:prstGeom>
        </p:spPr>
      </p:pic>
      <p:pic>
        <p:nvPicPr>
          <p:cNvPr id="6" name="图片 5"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6651" y="1420320"/>
            <a:ext cx="4382112" cy="5010850"/>
          </a:xfrm>
          <a:prstGeom prst="rect">
            <a:avLst/>
          </a:prstGeom>
        </p:spPr>
      </p:pic>
      <p:pic>
        <p:nvPicPr>
          <p:cNvPr id="7" name="图片 6" descr="屏幕剪辑"/>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7707" y="5596900"/>
            <a:ext cx="5005765" cy="3154959"/>
          </a:xfrm>
          <a:prstGeom prst="rect">
            <a:avLst/>
          </a:prstGeom>
        </p:spPr>
      </p:pic>
    </p:spTree>
    <p:extLst>
      <p:ext uri="{BB962C8B-B14F-4D97-AF65-F5344CB8AC3E}">
        <p14:creationId xmlns:p14="http://schemas.microsoft.com/office/powerpoint/2010/main" val="410904780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808653" y="700220"/>
            <a:ext cx="11430000" cy="1947842"/>
          </a:xfrm>
        </p:spPr>
        <p:txBody>
          <a:bodyPr/>
          <a:lstStyle/>
          <a:p>
            <a:r>
              <a:rPr lang="zh-CN" altLang="en-US" dirty="0" smtClean="0"/>
              <a:t>游戏截图展示</a:t>
            </a:r>
            <a:endParaRPr lang="zh-CN" altLang="en-US" dirty="0"/>
          </a:p>
        </p:txBody>
      </p:sp>
      <p:pic>
        <p:nvPicPr>
          <p:cNvPr id="3" name="图片 2" descr="屏幕剪辑"/>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6420" y="2744786"/>
            <a:ext cx="4315712" cy="2861534"/>
          </a:xfrm>
          <a:prstGeom prst="rect">
            <a:avLst/>
          </a:prstGeom>
        </p:spPr>
      </p:pic>
      <p:pic>
        <p:nvPicPr>
          <p:cNvPr id="5" name="图片 4" descr="屏幕剪辑"/>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30" y="6081836"/>
            <a:ext cx="4691425" cy="2997047"/>
          </a:xfrm>
          <a:prstGeom prst="rect">
            <a:avLst/>
          </a:prstGeom>
        </p:spPr>
      </p:pic>
      <p:pic>
        <p:nvPicPr>
          <p:cNvPr id="6" name="图片 5" descr="屏幕剪辑"/>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8473" y="2744786"/>
            <a:ext cx="4761063" cy="2708093"/>
          </a:xfrm>
          <a:prstGeom prst="rect">
            <a:avLst/>
          </a:prstGeom>
        </p:spPr>
      </p:pic>
      <p:pic>
        <p:nvPicPr>
          <p:cNvPr id="7" name="图片 6" descr="屏幕剪辑"/>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46420" y="6081836"/>
            <a:ext cx="4415376" cy="2827524"/>
          </a:xfrm>
          <a:prstGeom prst="rect">
            <a:avLst/>
          </a:prstGeom>
        </p:spPr>
      </p:pic>
    </p:spTree>
    <p:extLst>
      <p:ext uri="{BB962C8B-B14F-4D97-AF65-F5344CB8AC3E}">
        <p14:creationId xmlns:p14="http://schemas.microsoft.com/office/powerpoint/2010/main" val="235686566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753" y="1636440"/>
            <a:ext cx="5374615" cy="3404920"/>
          </a:xfrm>
          <a:prstGeom prst="rect">
            <a:avLst/>
          </a:prstGeom>
        </p:spPr>
      </p:pic>
      <p:sp>
        <p:nvSpPr>
          <p:cNvPr id="8" name="TextBox 7"/>
          <p:cNvSpPr txBox="1"/>
          <p:nvPr/>
        </p:nvSpPr>
        <p:spPr bwMode="auto">
          <a:xfrm>
            <a:off x="-144016" y="5788443"/>
            <a:ext cx="12623080" cy="1780863"/>
          </a:xfrm>
          <a:prstGeom prst="rect">
            <a:avLst/>
          </a:prstGeom>
          <a:noFill/>
          <a:ln w="12700">
            <a:noFill/>
            <a:miter lim="800000"/>
            <a:headEnd/>
            <a:tailEnd/>
          </a:ln>
          <a:effectLst/>
        </p:spPr>
        <p:txBody>
          <a:bodyPr vert="horz" wrap="square" lIns="50800" tIns="36000" rIns="50800" bIns="36000" numCol="1" rtlCol="0" anchor="ctr" anchorCtr="0" compatLnSpc="1">
            <a:prstTxWarp prst="textNoShape">
              <a:avLst/>
            </a:prstTxWarp>
            <a:spAutoFit/>
          </a:bodyPr>
          <a:lstStyle/>
          <a:p>
            <a:pPr marL="863600" indent="-406400" algn="l">
              <a:lnSpc>
                <a:spcPct val="150000"/>
              </a:lnSpc>
              <a:spcBef>
                <a:spcPts val="2400"/>
              </a:spcBef>
              <a:buSzPct val="46000"/>
            </a:pPr>
            <a:r>
              <a:rPr lang="en-US" altLang="zh-CN" sz="2000" dirty="0" smtClean="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effectLst>
                <a:latin typeface="Adobe 黑体 Std R" pitchFamily="34" charset="-122"/>
                <a:ea typeface="Adobe 黑体 Std R" pitchFamily="34" charset="-122"/>
              </a:rPr>
              <a:t>	</a:t>
            </a:r>
            <a:r>
              <a:rPr lang="en-US" altLang="zh-CN" sz="1800" dirty="0" smtClean="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effectLst>
                <a:latin typeface="Adobe 黑体 Std R" pitchFamily="34" charset="-122"/>
                <a:ea typeface="Adobe 黑体 Std R" pitchFamily="34" charset="-122"/>
              </a:rPr>
              <a:t>《</a:t>
            </a:r>
            <a:r>
              <a:rPr lang="zh-CN" altLang="en-US" sz="1800" dirty="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effectLst>
                <a:latin typeface="Adobe 黑体 Std R" pitchFamily="34" charset="-122"/>
                <a:ea typeface="Adobe 黑体 Std R" pitchFamily="34" charset="-122"/>
              </a:rPr>
              <a:t>刀锋铁骑</a:t>
            </a:r>
            <a:r>
              <a:rPr lang="en-US" altLang="zh-CN" sz="1800" dirty="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effectLst>
                <a:latin typeface="Adobe 黑体 Std R" pitchFamily="34" charset="-122"/>
                <a:ea typeface="Adobe 黑体 Std R" pitchFamily="34" charset="-122"/>
              </a:rPr>
              <a:t>》</a:t>
            </a:r>
            <a:r>
              <a:rPr lang="zh-CN" altLang="en-US" sz="1800" dirty="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effectLst>
                <a:latin typeface="Adobe 黑体 Std R" pitchFamily="34" charset="-122"/>
                <a:ea typeface="Adobe 黑体 Std R" pitchFamily="34" charset="-122"/>
              </a:rPr>
              <a:t>是由腾讯游戏旗下北极光工作室</a:t>
            </a:r>
            <a:r>
              <a:rPr lang="en-US" altLang="zh-CN" sz="1800" dirty="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effectLst>
                <a:latin typeface="Adobe 黑体 Std R" pitchFamily="34" charset="-122"/>
                <a:ea typeface="Adobe 黑体 Std R" pitchFamily="34" charset="-122"/>
              </a:rPr>
              <a:t>2013</a:t>
            </a:r>
            <a:r>
              <a:rPr lang="zh-CN" altLang="en-US" sz="1800" dirty="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effectLst>
                <a:latin typeface="Adobe 黑体 Std R" pitchFamily="34" charset="-122"/>
                <a:ea typeface="Adobe 黑体 Std R" pitchFamily="34" charset="-122"/>
              </a:rPr>
              <a:t>年重点打造的一款创新</a:t>
            </a:r>
            <a:r>
              <a:rPr lang="en-US" altLang="zh-CN" sz="1800" dirty="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effectLst>
                <a:latin typeface="Adobe 黑体 Std R" pitchFamily="34" charset="-122"/>
                <a:ea typeface="Adobe 黑体 Std R" pitchFamily="34" charset="-122"/>
              </a:rPr>
              <a:t>3D</a:t>
            </a:r>
            <a:r>
              <a:rPr lang="zh-CN" altLang="en-US" sz="1800" dirty="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effectLst>
                <a:latin typeface="Adobe 黑体 Std R" pitchFamily="34" charset="-122"/>
                <a:ea typeface="Adobe 黑体 Std R" pitchFamily="34" charset="-122"/>
              </a:rPr>
              <a:t>动作类网游。游戏真实还原</a:t>
            </a:r>
            <a:r>
              <a:rPr lang="zh-CN" altLang="en-US" sz="1800" dirty="0" smtClean="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effectLst>
                <a:latin typeface="Adobe 黑体 Std R" pitchFamily="34" charset="-122"/>
                <a:ea typeface="Adobe 黑体 Std R" pitchFamily="34" charset="-122"/>
              </a:rPr>
              <a:t>中国历史</a:t>
            </a:r>
            <a:r>
              <a:rPr lang="zh-CN" altLang="en-US" sz="1800" dirty="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effectLst>
                <a:latin typeface="Adobe 黑体 Std R" pitchFamily="34" charset="-122"/>
                <a:ea typeface="Adobe 黑体 Std R" pitchFamily="34" charset="-122"/>
              </a:rPr>
              <a:t>著名战役，玩家可扮演不同兵种，骑、射、刺、砍、运用丰富的冷兵器作战。其丰富的关卡战斗模式、多样</a:t>
            </a:r>
            <a:r>
              <a:rPr lang="zh-CN" altLang="en-US" sz="1800" dirty="0" smtClean="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effectLst>
                <a:latin typeface="Adobe 黑体 Std R" pitchFamily="34" charset="-122"/>
                <a:ea typeface="Adobe 黑体 Std R" pitchFamily="34" charset="-122"/>
              </a:rPr>
              <a:t>的兵种</a:t>
            </a:r>
            <a:r>
              <a:rPr lang="zh-CN" altLang="en-US" sz="1800" dirty="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effectLst>
                <a:latin typeface="Adobe 黑体 Std R" pitchFamily="34" charset="-122"/>
                <a:ea typeface="Adobe 黑体 Std R" pitchFamily="34" charset="-122"/>
              </a:rPr>
              <a:t>搭配和武将选择、真实的战场氛围以及百人对战的宏大战斗规模将给人带来不一样的真实战争体验。此外</a:t>
            </a:r>
            <a:r>
              <a:rPr lang="zh-CN" altLang="en-US" sz="1800" dirty="0" smtClean="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effectLst>
                <a:latin typeface="Adobe 黑体 Std R" pitchFamily="34" charset="-122"/>
                <a:ea typeface="Adobe 黑体 Std R" pitchFamily="34" charset="-122"/>
              </a:rPr>
              <a:t>游戏</a:t>
            </a:r>
            <a:r>
              <a:rPr lang="zh-CN" altLang="en-US" sz="1800" dirty="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effectLst>
                <a:latin typeface="Adobe 黑体 Std R" pitchFamily="34" charset="-122"/>
                <a:ea typeface="Adobe 黑体 Std R" pitchFamily="34" charset="-122"/>
              </a:rPr>
              <a:t>衍生的武将卡收集、家园、军团城寨建设、武器打造等社交类玩法也使整个战争体验更加丰满。</a:t>
            </a:r>
          </a:p>
        </p:txBody>
      </p:sp>
      <p:sp>
        <p:nvSpPr>
          <p:cNvPr id="10" name="TextBox 9"/>
          <p:cNvSpPr txBox="1"/>
          <p:nvPr/>
        </p:nvSpPr>
        <p:spPr bwMode="auto">
          <a:xfrm>
            <a:off x="6471861" y="1680670"/>
            <a:ext cx="5941800" cy="3104302"/>
          </a:xfrm>
          <a:prstGeom prst="rect">
            <a:avLst/>
          </a:prstGeom>
          <a:noFill/>
          <a:ln w="12700">
            <a:noFill/>
            <a:miter lim="800000"/>
            <a:headEnd/>
            <a:tailEnd/>
          </a:ln>
          <a:effectLst/>
        </p:spPr>
        <p:txBody>
          <a:bodyPr vert="horz" wrap="square" lIns="50800" tIns="36000" rIns="50800" bIns="36000" numCol="1" rtlCol="0" anchor="ctr" anchorCtr="0" compatLnSpc="1">
            <a:prstTxWarp prst="textNoShape">
              <a:avLst/>
            </a:prstTxWarp>
            <a:spAutoFit/>
          </a:bodyPr>
          <a:lstStyle/>
          <a:p>
            <a:pPr marL="863600" indent="-406400" algn="l">
              <a:lnSpc>
                <a:spcPct val="130000"/>
              </a:lnSpc>
              <a:spcBef>
                <a:spcPts val="2400"/>
              </a:spcBef>
              <a:buSzPct val="46000"/>
            </a:pPr>
            <a:r>
              <a:rPr lang="zh-CN" altLang="en-US" sz="1800" dirty="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outerShdw blurRad="63500" dir="3600000" algn="tl" rotWithShape="0">
                    <a:srgbClr val="000000"/>
                  </a:outerShdw>
                </a:effectLst>
                <a:latin typeface="Adobe 黑体 Std R" pitchFamily="34" charset="-122"/>
                <a:ea typeface="Adobe 黑体 Std R" pitchFamily="34" charset="-122"/>
              </a:rPr>
              <a:t>产品名称：刀锋铁骑</a:t>
            </a:r>
          </a:p>
          <a:p>
            <a:pPr marL="863600" indent="-406400" algn="l">
              <a:lnSpc>
                <a:spcPct val="130000"/>
              </a:lnSpc>
              <a:spcBef>
                <a:spcPts val="2400"/>
              </a:spcBef>
              <a:buSzPct val="46000"/>
            </a:pPr>
            <a:r>
              <a:rPr lang="zh-CN" altLang="en-US" sz="1800" dirty="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outerShdw blurRad="63500" dir="3600000" algn="tl" rotWithShape="0">
                    <a:srgbClr val="000000"/>
                  </a:outerShdw>
                </a:effectLst>
                <a:latin typeface="Adobe 黑体 Std R" pitchFamily="34" charset="-122"/>
                <a:ea typeface="Adobe 黑体 Std R" pitchFamily="34" charset="-122"/>
              </a:rPr>
              <a:t>游戏类型：动作类</a:t>
            </a:r>
          </a:p>
          <a:p>
            <a:pPr marL="863600" indent="-406400" algn="l">
              <a:lnSpc>
                <a:spcPct val="130000"/>
              </a:lnSpc>
              <a:spcBef>
                <a:spcPts val="2400"/>
              </a:spcBef>
              <a:buSzPct val="46000"/>
            </a:pPr>
            <a:r>
              <a:rPr lang="zh-CN" altLang="en-US" sz="1800" dirty="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outerShdw blurRad="63500" dir="3600000" algn="tl" rotWithShape="0">
                    <a:srgbClr val="000000"/>
                  </a:outerShdw>
                </a:effectLst>
                <a:latin typeface="Adobe 黑体 Std R" pitchFamily="34" charset="-122"/>
                <a:ea typeface="Adobe 黑体 Std R" pitchFamily="34" charset="-122"/>
              </a:rPr>
              <a:t>美术风格：</a:t>
            </a:r>
            <a:r>
              <a:rPr lang="en-US" altLang="zh-CN" sz="1800" dirty="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outerShdw blurRad="63500" dir="3600000" algn="tl" rotWithShape="0">
                    <a:srgbClr val="000000"/>
                  </a:outerShdw>
                </a:effectLst>
                <a:latin typeface="Adobe 黑体 Std R" pitchFamily="34" charset="-122"/>
                <a:ea typeface="Adobe 黑体 Std R" pitchFamily="34" charset="-122"/>
              </a:rPr>
              <a:t>3D</a:t>
            </a:r>
            <a:r>
              <a:rPr lang="zh-CN" altLang="en-US" sz="1800" dirty="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outerShdw blurRad="63500" dir="3600000" algn="tl" rotWithShape="0">
                    <a:srgbClr val="000000"/>
                  </a:outerShdw>
                </a:effectLst>
                <a:latin typeface="Adobe 黑体 Std R" pitchFamily="34" charset="-122"/>
                <a:ea typeface="Adobe 黑体 Std R" pitchFamily="34" charset="-122"/>
              </a:rPr>
              <a:t>写实</a:t>
            </a:r>
          </a:p>
          <a:p>
            <a:pPr marL="863600" indent="-406400" algn="l">
              <a:lnSpc>
                <a:spcPct val="130000"/>
              </a:lnSpc>
              <a:spcBef>
                <a:spcPts val="2400"/>
              </a:spcBef>
              <a:buSzPct val="46000"/>
            </a:pPr>
            <a:r>
              <a:rPr lang="zh-CN" altLang="en-US" sz="1800" dirty="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outerShdw blurRad="63500" dir="3600000" algn="tl" rotWithShape="0">
                    <a:srgbClr val="000000"/>
                  </a:outerShdw>
                </a:effectLst>
                <a:latin typeface="Adobe 黑体 Std R" pitchFamily="34" charset="-122"/>
                <a:ea typeface="Adobe 黑体 Std R" pitchFamily="34" charset="-122"/>
              </a:rPr>
              <a:t>项目背景：产品目前处于研发阶段，还未进行封测</a:t>
            </a:r>
          </a:p>
          <a:p>
            <a:pPr marL="863600" indent="-406400" algn="l">
              <a:lnSpc>
                <a:spcPct val="130000"/>
              </a:lnSpc>
              <a:spcBef>
                <a:spcPts val="2400"/>
              </a:spcBef>
              <a:buSzPct val="46000"/>
              <a:buFontTx/>
              <a:buChar char="•"/>
            </a:pPr>
            <a:endParaRPr lang="zh-CN" altLang="en-US" sz="1800" dirty="0">
              <a:ln w="18415" cmpd="sng">
                <a:noFill/>
                <a:prstDash val="solid"/>
              </a:ln>
              <a:gradFill flip="none" rotWithShape="1">
                <a:gsLst>
                  <a:gs pos="0">
                    <a:srgbClr val="774D23"/>
                  </a:gs>
                  <a:gs pos="64999">
                    <a:srgbClr val="F0EBD5"/>
                  </a:gs>
                  <a:gs pos="100000">
                    <a:srgbClr val="D1C39F"/>
                  </a:gs>
                </a:gsLst>
                <a:lin ang="16200000" scaled="1"/>
                <a:tileRect/>
              </a:gradFill>
              <a:effectLst>
                <a:glow rad="139700">
                  <a:schemeClr val="bg2">
                    <a:lumMod val="75000"/>
                    <a:lumOff val="25000"/>
                    <a:alpha val="40000"/>
                  </a:schemeClr>
                </a:glow>
                <a:outerShdw blurRad="63500" dir="3600000" algn="tl" rotWithShape="0">
                  <a:srgbClr val="000000"/>
                </a:outerShdw>
              </a:effectLst>
              <a:latin typeface="Adobe 黑体 Std R" pitchFamily="34" charset="-122"/>
              <a:ea typeface="Adobe 黑体 Std R" pitchFamily="34" charset="-122"/>
              <a:sym typeface="Helvetica Neue Light" charset="0"/>
            </a:endParaRPr>
          </a:p>
        </p:txBody>
      </p:sp>
    </p:spTree>
    <p:extLst>
      <p:ext uri="{BB962C8B-B14F-4D97-AF65-F5344CB8AC3E}">
        <p14:creationId xmlns:p14="http://schemas.microsoft.com/office/powerpoint/2010/main" val="3308394219"/>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bwMode="auto">
          <a:xfrm>
            <a:off x="6286376" y="2241055"/>
            <a:ext cx="4877406" cy="506027"/>
          </a:xfrm>
          <a:prstGeom prst="rect">
            <a:avLst/>
          </a:prstGeom>
          <a:noFill/>
          <a:ln w="12700">
            <a:noFill/>
            <a:miter lim="800000"/>
            <a:headEnd/>
            <a:tailEnd/>
          </a:ln>
          <a:effectLst/>
        </p:spPr>
        <p:txBody>
          <a:bodyPr vert="horz" wrap="square" lIns="50800" tIns="36000" rIns="50800" bIns="36000" numCol="1" rtlCol="0" anchor="ctr" anchorCtr="0" compatLnSpc="1">
            <a:prstTxWarp prst="textNoShape">
              <a:avLst/>
            </a:prstTxWarp>
            <a:spAutoFit/>
          </a:bodyPr>
          <a:lstStyle/>
          <a:p>
            <a:pPr marL="863600" lvl="0" indent="-406400">
              <a:lnSpc>
                <a:spcPct val="130000"/>
              </a:lnSpc>
              <a:spcBef>
                <a:spcPts val="2400"/>
              </a:spcBef>
              <a:buSzPct val="46000"/>
            </a:pPr>
            <a:r>
              <a:rPr lang="zh-CN" altLang="en-US" sz="2400" dirty="0" smtClean="0">
                <a:ln w="18415" cmpd="sng">
                  <a:noFill/>
                  <a:prstDash val="solid"/>
                </a:ln>
                <a:solidFill>
                  <a:schemeClr val="tx1"/>
                </a:solidFill>
                <a:effectLst>
                  <a:glow rad="139700">
                    <a:schemeClr val="bg2">
                      <a:lumMod val="75000"/>
                      <a:lumOff val="25000"/>
                      <a:alpha val="40000"/>
                    </a:schemeClr>
                  </a:glow>
                  <a:outerShdw blurRad="63500" dir="3600000" algn="tl" rotWithShape="0">
                    <a:srgbClr val="000000"/>
                  </a:outerShdw>
                </a:effectLst>
                <a:latin typeface="Adobe 黑体 Std R" pitchFamily="34" charset="-122"/>
                <a:ea typeface="Adobe 黑体 Std R" pitchFamily="34" charset="-122"/>
              </a:rPr>
              <a:t>最还原本性的血性战斗</a:t>
            </a:r>
            <a:endParaRPr lang="en-US" altLang="zh-CN" sz="2400" dirty="0" smtClean="0">
              <a:ln w="18415" cmpd="sng">
                <a:noFill/>
                <a:prstDash val="solid"/>
              </a:ln>
              <a:solidFill>
                <a:schemeClr val="tx1"/>
              </a:solidFill>
              <a:effectLst>
                <a:glow rad="139700">
                  <a:schemeClr val="bg2">
                    <a:lumMod val="75000"/>
                    <a:lumOff val="25000"/>
                    <a:alpha val="40000"/>
                  </a:schemeClr>
                </a:glow>
                <a:outerShdw blurRad="63500" dir="3600000" algn="tl" rotWithShape="0">
                  <a:srgbClr val="000000"/>
                </a:outerShdw>
              </a:effectLst>
              <a:latin typeface="Adobe 黑体 Std R" pitchFamily="34" charset="-122"/>
              <a:ea typeface="Adobe 黑体 Std R" pitchFamily="34" charset="-122"/>
            </a:endParaRPr>
          </a:p>
        </p:txBody>
      </p:sp>
      <p:sp>
        <p:nvSpPr>
          <p:cNvPr id="6" name="TextBox 5"/>
          <p:cNvSpPr txBox="1"/>
          <p:nvPr/>
        </p:nvSpPr>
        <p:spPr bwMode="auto">
          <a:xfrm>
            <a:off x="6214368" y="7107077"/>
            <a:ext cx="5184576" cy="506027"/>
          </a:xfrm>
          <a:prstGeom prst="rect">
            <a:avLst/>
          </a:prstGeom>
          <a:noFill/>
          <a:ln w="12700">
            <a:noFill/>
            <a:miter lim="800000"/>
            <a:headEnd/>
            <a:tailEnd/>
          </a:ln>
          <a:effectLst/>
        </p:spPr>
        <p:txBody>
          <a:bodyPr vert="horz" wrap="square" lIns="50800" tIns="36000" rIns="50800" bIns="36000" numCol="1" rtlCol="0" anchor="ctr" anchorCtr="0" compatLnSpc="1">
            <a:prstTxWarp prst="textNoShape">
              <a:avLst/>
            </a:prstTxWarp>
            <a:spAutoFit/>
          </a:bodyPr>
          <a:lstStyle/>
          <a:p>
            <a:pPr marL="863600" lvl="0" indent="-406400">
              <a:lnSpc>
                <a:spcPct val="130000"/>
              </a:lnSpc>
              <a:spcBef>
                <a:spcPts val="2400"/>
              </a:spcBef>
              <a:buSzPct val="46000"/>
            </a:pPr>
            <a:r>
              <a:rPr lang="zh-CN" altLang="en-US" sz="2400" dirty="0" smtClean="0">
                <a:ln w="18415" cmpd="sng">
                  <a:noFill/>
                  <a:prstDash val="solid"/>
                </a:ln>
                <a:solidFill>
                  <a:schemeClr val="tx1"/>
                </a:solidFill>
                <a:effectLst>
                  <a:glow rad="139700">
                    <a:schemeClr val="bg2">
                      <a:lumMod val="75000"/>
                      <a:lumOff val="25000"/>
                      <a:alpha val="40000"/>
                    </a:schemeClr>
                  </a:glow>
                  <a:outerShdw blurRad="63500" dir="3600000" algn="tl" rotWithShape="0">
                    <a:srgbClr val="000000"/>
                  </a:outerShdw>
                </a:effectLst>
                <a:latin typeface="Adobe 黑体 Std R" pitchFamily="34" charset="-122"/>
                <a:ea typeface="Adobe 黑体 Std R" pitchFamily="34" charset="-122"/>
              </a:rPr>
              <a:t>最还原历史的著名战役</a:t>
            </a:r>
            <a:endParaRPr lang="en-US" altLang="zh-CN" sz="2400" dirty="0" smtClean="0">
              <a:ln w="18415" cmpd="sng">
                <a:noFill/>
                <a:prstDash val="solid"/>
              </a:ln>
              <a:solidFill>
                <a:schemeClr val="tx1"/>
              </a:solidFill>
              <a:effectLst>
                <a:glow rad="139700">
                  <a:schemeClr val="bg2">
                    <a:lumMod val="75000"/>
                    <a:lumOff val="25000"/>
                    <a:alpha val="40000"/>
                  </a:schemeClr>
                </a:glow>
                <a:outerShdw blurRad="63500" dir="3600000" algn="tl" rotWithShape="0">
                  <a:srgbClr val="000000"/>
                </a:outerShdw>
              </a:effectLst>
              <a:latin typeface="Adobe 黑体 Std R" pitchFamily="34" charset="-122"/>
              <a:ea typeface="Adobe 黑体 Std R" pitchFamily="34" charset="-122"/>
            </a:endParaRPr>
          </a:p>
        </p:txBody>
      </p:sp>
      <p:sp>
        <p:nvSpPr>
          <p:cNvPr id="7" name="TextBox 6"/>
          <p:cNvSpPr txBox="1"/>
          <p:nvPr/>
        </p:nvSpPr>
        <p:spPr bwMode="auto">
          <a:xfrm>
            <a:off x="6132791" y="4516760"/>
            <a:ext cx="5184576" cy="506027"/>
          </a:xfrm>
          <a:prstGeom prst="rect">
            <a:avLst/>
          </a:prstGeom>
          <a:noFill/>
          <a:ln w="12700">
            <a:noFill/>
            <a:miter lim="800000"/>
            <a:headEnd/>
            <a:tailEnd/>
          </a:ln>
          <a:effectLst/>
        </p:spPr>
        <p:txBody>
          <a:bodyPr vert="horz" wrap="square" lIns="50800" tIns="36000" rIns="50800" bIns="36000" numCol="1" rtlCol="0" anchor="ctr" anchorCtr="0" compatLnSpc="1">
            <a:prstTxWarp prst="textNoShape">
              <a:avLst/>
            </a:prstTxWarp>
            <a:spAutoFit/>
          </a:bodyPr>
          <a:lstStyle/>
          <a:p>
            <a:pPr marL="863600" lvl="0" indent="-406400">
              <a:lnSpc>
                <a:spcPct val="130000"/>
              </a:lnSpc>
              <a:spcBef>
                <a:spcPts val="2400"/>
              </a:spcBef>
              <a:buSzPct val="46000"/>
            </a:pPr>
            <a:r>
              <a:rPr lang="zh-CN" altLang="en-US" sz="2400" dirty="0" smtClean="0">
                <a:ln w="18415" cmpd="sng">
                  <a:noFill/>
                  <a:prstDash val="solid"/>
                </a:ln>
                <a:solidFill>
                  <a:schemeClr val="tx1"/>
                </a:solidFill>
                <a:effectLst>
                  <a:glow rad="139700">
                    <a:schemeClr val="bg2">
                      <a:lumMod val="75000"/>
                      <a:lumOff val="25000"/>
                      <a:alpha val="40000"/>
                    </a:schemeClr>
                  </a:glow>
                  <a:outerShdw blurRad="63500" dir="3600000" algn="tl" rotWithShape="0">
                    <a:srgbClr val="000000"/>
                  </a:outerShdw>
                </a:effectLst>
                <a:latin typeface="Adobe 黑体 Std R" pitchFamily="34" charset="-122"/>
                <a:ea typeface="Adobe 黑体 Std R" pitchFamily="34" charset="-122"/>
              </a:rPr>
              <a:t>最还原战争的丰富模式</a:t>
            </a:r>
            <a:endParaRPr lang="en-US" altLang="zh-CN" sz="2400" dirty="0" smtClean="0">
              <a:ln w="18415" cmpd="sng">
                <a:noFill/>
                <a:prstDash val="solid"/>
              </a:ln>
              <a:solidFill>
                <a:schemeClr val="tx1"/>
              </a:solidFill>
              <a:effectLst>
                <a:glow rad="139700">
                  <a:schemeClr val="bg2">
                    <a:lumMod val="75000"/>
                    <a:lumOff val="25000"/>
                    <a:alpha val="40000"/>
                  </a:schemeClr>
                </a:glow>
                <a:outerShdw blurRad="63500" dir="3600000" algn="tl" rotWithShape="0">
                  <a:srgbClr val="000000"/>
                </a:outerShdw>
              </a:effectLst>
              <a:latin typeface="Adobe 黑体 Std R" pitchFamily="34" charset="-122"/>
              <a:ea typeface="Adobe 黑体 Std R" pitchFamily="34" charset="-122"/>
            </a:endParaRPr>
          </a:p>
        </p:txBody>
      </p:sp>
      <p:pic>
        <p:nvPicPr>
          <p:cNvPr id="11" name="图片 10" descr="221509989287.JPG"/>
          <p:cNvPicPr>
            <a:picLocks noChangeAspect="1"/>
          </p:cNvPicPr>
          <p:nvPr/>
        </p:nvPicPr>
        <p:blipFill>
          <a:blip r:embed="rId2" cstate="print"/>
          <a:srcRect b="6054"/>
          <a:stretch>
            <a:fillRect/>
          </a:stretch>
        </p:blipFill>
        <p:spPr>
          <a:xfrm>
            <a:off x="597744" y="1276401"/>
            <a:ext cx="4608512" cy="22322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5"/>
          <p:cNvPicPr>
            <a:picLocks noChangeAspect="1" noChangeArrowheads="1"/>
          </p:cNvPicPr>
          <p:nvPr/>
        </p:nvPicPr>
        <p:blipFill>
          <a:blip r:embed="rId3" cstate="print"/>
          <a:srcRect l="2823" r="3073"/>
          <a:stretch>
            <a:fillRect/>
          </a:stretch>
        </p:blipFill>
        <p:spPr bwMode="auto">
          <a:xfrm>
            <a:off x="597744" y="3652664"/>
            <a:ext cx="4616036" cy="2395851"/>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13" name="图片 12" descr="pics_allencpp_1283682041.jpg"/>
          <p:cNvPicPr>
            <a:picLocks noChangeAspect="1"/>
          </p:cNvPicPr>
          <p:nvPr/>
        </p:nvPicPr>
        <p:blipFill>
          <a:blip r:embed="rId4" cstate="print"/>
          <a:srcRect b="7162"/>
          <a:stretch>
            <a:fillRect/>
          </a:stretch>
        </p:blipFill>
        <p:spPr>
          <a:xfrm>
            <a:off x="525736" y="6254556"/>
            <a:ext cx="4671905" cy="22946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2183210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检视产品</a:t>
            </a:r>
            <a:endParaRPr lang="zh-CN" altLang="en-US" dirty="0"/>
          </a:p>
        </p:txBody>
      </p:sp>
      <p:sp>
        <p:nvSpPr>
          <p:cNvPr id="3" name="内容占位符 2"/>
          <p:cNvSpPr>
            <a:spLocks noGrp="1"/>
          </p:cNvSpPr>
          <p:nvPr>
            <p:ph idx="1"/>
          </p:nvPr>
        </p:nvSpPr>
        <p:spPr>
          <a:xfrm>
            <a:off x="650240" y="2275842"/>
            <a:ext cx="11704320" cy="772146"/>
          </a:xfrm>
        </p:spPr>
        <p:txBody>
          <a:bodyPr/>
          <a:lstStyle/>
          <a:p>
            <a:r>
              <a:rPr lang="zh-CN" altLang="en-US" dirty="0" smtClean="0"/>
              <a:t>产品分析</a:t>
            </a:r>
            <a:endParaRPr lang="zh-CN" altLang="en-US" dirty="0"/>
          </a:p>
        </p:txBody>
      </p:sp>
      <p:sp>
        <p:nvSpPr>
          <p:cNvPr id="4" name="TextBox 3"/>
          <p:cNvSpPr txBox="1"/>
          <p:nvPr/>
        </p:nvSpPr>
        <p:spPr>
          <a:xfrm>
            <a:off x="1525094" y="3047987"/>
            <a:ext cx="2030885" cy="5579604"/>
          </a:xfrm>
          <a:prstGeom prst="rect">
            <a:avLst/>
          </a:prstGeom>
          <a:noFill/>
        </p:spPr>
        <p:txBody>
          <a:bodyPr wrap="square" rtlCol="0">
            <a:spAutoFit/>
          </a:bodyPr>
          <a:lstStyle/>
          <a:p>
            <a:pPr>
              <a:lnSpc>
                <a:spcPct val="165000"/>
              </a:lnSpc>
              <a:spcBef>
                <a:spcPts val="853"/>
              </a:spcBef>
              <a:spcAft>
                <a:spcPts val="853"/>
              </a:spcAft>
            </a:pPr>
            <a:r>
              <a:rPr lang="zh-CN" altLang="en-US" sz="2844" dirty="0">
                <a:solidFill>
                  <a:schemeClr val="tx1">
                    <a:lumMod val="95000"/>
                  </a:schemeClr>
                </a:solidFill>
                <a:latin typeface="华文细黑" pitchFamily="2" charset="-122"/>
                <a:ea typeface="华文细黑" pitchFamily="2" charset="-122"/>
              </a:rPr>
              <a:t>特色玩法</a:t>
            </a:r>
            <a:r>
              <a:rPr lang="en-US" altLang="zh-CN" sz="2844" dirty="0">
                <a:solidFill>
                  <a:schemeClr val="tx1">
                    <a:lumMod val="95000"/>
                  </a:schemeClr>
                </a:solidFill>
                <a:latin typeface="华文细黑" pitchFamily="2" charset="-122"/>
                <a:ea typeface="华文细黑" pitchFamily="2" charset="-122"/>
              </a:rPr>
              <a:t>:</a:t>
            </a:r>
          </a:p>
          <a:p>
            <a:pPr>
              <a:lnSpc>
                <a:spcPct val="165000"/>
              </a:lnSpc>
              <a:spcBef>
                <a:spcPts val="853"/>
              </a:spcBef>
              <a:spcAft>
                <a:spcPts val="853"/>
              </a:spcAft>
            </a:pPr>
            <a:r>
              <a:rPr lang="zh-CN" altLang="en-US" sz="2844" dirty="0">
                <a:solidFill>
                  <a:schemeClr val="tx1">
                    <a:lumMod val="95000"/>
                  </a:schemeClr>
                </a:solidFill>
                <a:latin typeface="华文细黑" pitchFamily="2" charset="-122"/>
                <a:ea typeface="华文细黑" pitchFamily="2" charset="-122"/>
              </a:rPr>
              <a:t>游戏题材</a:t>
            </a:r>
            <a:r>
              <a:rPr lang="en-US" altLang="zh-CN" sz="2844" dirty="0">
                <a:solidFill>
                  <a:schemeClr val="tx1">
                    <a:lumMod val="95000"/>
                  </a:schemeClr>
                </a:solidFill>
                <a:latin typeface="华文细黑" pitchFamily="2" charset="-122"/>
                <a:ea typeface="华文细黑" pitchFamily="2" charset="-122"/>
              </a:rPr>
              <a:t>:</a:t>
            </a:r>
          </a:p>
          <a:p>
            <a:pPr>
              <a:lnSpc>
                <a:spcPct val="165000"/>
              </a:lnSpc>
              <a:spcBef>
                <a:spcPts val="853"/>
              </a:spcBef>
              <a:spcAft>
                <a:spcPts val="853"/>
              </a:spcAft>
            </a:pPr>
            <a:r>
              <a:rPr lang="zh-CN" altLang="en-US" sz="2844" dirty="0">
                <a:solidFill>
                  <a:schemeClr val="tx1">
                    <a:lumMod val="95000"/>
                  </a:schemeClr>
                </a:solidFill>
                <a:latin typeface="华文细黑" pitchFamily="2" charset="-122"/>
                <a:ea typeface="华文细黑" pitchFamily="2" charset="-122"/>
              </a:rPr>
              <a:t>游戏类型</a:t>
            </a:r>
            <a:r>
              <a:rPr lang="en-US" altLang="zh-CN" sz="2844" dirty="0">
                <a:solidFill>
                  <a:schemeClr val="tx1">
                    <a:lumMod val="95000"/>
                  </a:schemeClr>
                </a:solidFill>
                <a:latin typeface="华文细黑" pitchFamily="2" charset="-122"/>
                <a:ea typeface="华文细黑" pitchFamily="2" charset="-122"/>
              </a:rPr>
              <a:t>:</a:t>
            </a:r>
          </a:p>
          <a:p>
            <a:pPr>
              <a:lnSpc>
                <a:spcPct val="165000"/>
              </a:lnSpc>
              <a:spcBef>
                <a:spcPts val="853"/>
              </a:spcBef>
              <a:spcAft>
                <a:spcPts val="853"/>
              </a:spcAft>
            </a:pPr>
            <a:r>
              <a:rPr lang="zh-CN" altLang="en-US" sz="2844" dirty="0">
                <a:solidFill>
                  <a:schemeClr val="tx1">
                    <a:lumMod val="95000"/>
                  </a:schemeClr>
                </a:solidFill>
                <a:latin typeface="华文细黑" pitchFamily="2" charset="-122"/>
                <a:ea typeface="华文细黑" pitchFamily="2" charset="-122"/>
              </a:rPr>
              <a:t>画面风格</a:t>
            </a:r>
            <a:r>
              <a:rPr lang="en-US" altLang="zh-CN" sz="2844" dirty="0">
                <a:solidFill>
                  <a:schemeClr val="tx1">
                    <a:lumMod val="95000"/>
                  </a:schemeClr>
                </a:solidFill>
                <a:latin typeface="华文细黑" pitchFamily="2" charset="-122"/>
                <a:ea typeface="华文细黑" pitchFamily="2" charset="-122"/>
              </a:rPr>
              <a:t>:</a:t>
            </a:r>
          </a:p>
          <a:p>
            <a:pPr>
              <a:lnSpc>
                <a:spcPct val="165000"/>
              </a:lnSpc>
              <a:spcBef>
                <a:spcPts val="853"/>
              </a:spcBef>
              <a:spcAft>
                <a:spcPts val="853"/>
              </a:spcAft>
            </a:pPr>
            <a:r>
              <a:rPr lang="zh-CN" altLang="en-US" sz="2844" dirty="0">
                <a:solidFill>
                  <a:schemeClr val="tx1">
                    <a:lumMod val="95000"/>
                  </a:schemeClr>
                </a:solidFill>
                <a:latin typeface="华文细黑" pitchFamily="2" charset="-122"/>
                <a:ea typeface="华文细黑" pitchFamily="2" charset="-122"/>
              </a:rPr>
              <a:t>产品背书</a:t>
            </a:r>
            <a:r>
              <a:rPr lang="en-US" altLang="zh-CN" sz="2844" dirty="0">
                <a:solidFill>
                  <a:schemeClr val="tx1">
                    <a:lumMod val="95000"/>
                  </a:schemeClr>
                </a:solidFill>
                <a:latin typeface="华文细黑" pitchFamily="2" charset="-122"/>
                <a:ea typeface="华文细黑" pitchFamily="2" charset="-122"/>
              </a:rPr>
              <a:t>:</a:t>
            </a:r>
          </a:p>
          <a:p>
            <a:pPr>
              <a:lnSpc>
                <a:spcPct val="165000"/>
              </a:lnSpc>
              <a:spcBef>
                <a:spcPts val="853"/>
              </a:spcBef>
              <a:spcAft>
                <a:spcPts val="853"/>
              </a:spcAft>
            </a:pPr>
            <a:r>
              <a:rPr lang="zh-CN" altLang="en-US" sz="2844" dirty="0">
                <a:solidFill>
                  <a:schemeClr val="tx1">
                    <a:lumMod val="95000"/>
                  </a:schemeClr>
                </a:solidFill>
                <a:latin typeface="华文细黑" pitchFamily="2" charset="-122"/>
                <a:ea typeface="华文细黑" pitchFamily="2" charset="-122"/>
              </a:rPr>
              <a:t>促销信息</a:t>
            </a:r>
            <a:r>
              <a:rPr lang="en-US" altLang="zh-CN" sz="2844" dirty="0">
                <a:solidFill>
                  <a:schemeClr val="tx1">
                    <a:lumMod val="95000"/>
                  </a:schemeClr>
                </a:solidFill>
                <a:latin typeface="华文细黑" pitchFamily="2" charset="-122"/>
                <a:ea typeface="华文细黑" pitchFamily="2" charset="-122"/>
              </a:rPr>
              <a:t>:</a:t>
            </a:r>
            <a:endParaRPr lang="zh-CN" altLang="en-US" sz="2844" dirty="0">
              <a:solidFill>
                <a:schemeClr val="tx1">
                  <a:lumMod val="95000"/>
                </a:schemeClr>
              </a:solidFill>
              <a:latin typeface="华文细黑" pitchFamily="2" charset="-122"/>
              <a:ea typeface="华文细黑" pitchFamily="2" charset="-122"/>
            </a:endParaRPr>
          </a:p>
        </p:txBody>
      </p:sp>
      <p:cxnSp>
        <p:nvCxnSpPr>
          <p:cNvPr id="5" name="直接连接符 4"/>
          <p:cNvCxnSpPr/>
          <p:nvPr/>
        </p:nvCxnSpPr>
        <p:spPr>
          <a:xfrm rot="5400000">
            <a:off x="-1319726" y="5891678"/>
            <a:ext cx="5283237" cy="2258"/>
          </a:xfrm>
          <a:prstGeom prst="line">
            <a:avLst/>
          </a:prstGeom>
          <a:ln w="2540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251177" y="3047987"/>
            <a:ext cx="6096043" cy="5512278"/>
          </a:xfrm>
          <a:prstGeom prst="rect">
            <a:avLst/>
          </a:prstGeom>
          <a:noFill/>
        </p:spPr>
        <p:txBody>
          <a:bodyPr wrap="square" rtlCol="0">
            <a:spAutoFit/>
          </a:bodyPr>
          <a:lstStyle/>
          <a:p>
            <a:pPr>
              <a:lnSpc>
                <a:spcPct val="165000"/>
              </a:lnSpc>
              <a:spcBef>
                <a:spcPts val="853"/>
              </a:spcBef>
              <a:spcAft>
                <a:spcPts val="853"/>
              </a:spcAft>
            </a:pPr>
            <a:r>
              <a:rPr lang="zh-CN" altLang="en-US" sz="2800" dirty="0" smtClean="0">
                <a:solidFill>
                  <a:schemeClr val="tx1">
                    <a:lumMod val="95000"/>
                  </a:schemeClr>
                </a:solidFill>
                <a:latin typeface="华文细黑" pitchFamily="2" charset="-122"/>
                <a:ea typeface="华文细黑" pitchFamily="2" charset="-122"/>
              </a:rPr>
              <a:t>冷兵器豪爽战斗</a:t>
            </a:r>
            <a:endParaRPr lang="en-US" altLang="zh-CN" sz="2800" dirty="0">
              <a:solidFill>
                <a:schemeClr val="tx1">
                  <a:lumMod val="95000"/>
                </a:schemeClr>
              </a:solidFill>
              <a:latin typeface="华文细黑" pitchFamily="2" charset="-122"/>
              <a:ea typeface="华文细黑" pitchFamily="2" charset="-122"/>
            </a:endParaRPr>
          </a:p>
          <a:p>
            <a:pPr>
              <a:lnSpc>
                <a:spcPct val="165000"/>
              </a:lnSpc>
              <a:spcBef>
                <a:spcPts val="853"/>
              </a:spcBef>
              <a:spcAft>
                <a:spcPts val="853"/>
              </a:spcAft>
            </a:pPr>
            <a:r>
              <a:rPr lang="zh-CN" altLang="en-US" sz="2800" dirty="0" smtClean="0">
                <a:solidFill>
                  <a:schemeClr val="tx1">
                    <a:lumMod val="95000"/>
                  </a:schemeClr>
                </a:solidFill>
                <a:latin typeface="华文细黑" pitchFamily="2" charset="-122"/>
                <a:ea typeface="华文细黑" pitchFamily="2" charset="-122"/>
              </a:rPr>
              <a:t>还原中国历代历史战役、武将</a:t>
            </a:r>
            <a:endParaRPr lang="en-US" altLang="zh-CN" sz="2800" dirty="0" smtClean="0">
              <a:solidFill>
                <a:schemeClr val="tx1">
                  <a:lumMod val="95000"/>
                </a:schemeClr>
              </a:solidFill>
              <a:latin typeface="华文细黑" pitchFamily="2" charset="-122"/>
              <a:ea typeface="华文细黑" pitchFamily="2" charset="-122"/>
            </a:endParaRPr>
          </a:p>
          <a:p>
            <a:pPr>
              <a:lnSpc>
                <a:spcPct val="165000"/>
              </a:lnSpc>
              <a:spcBef>
                <a:spcPts val="853"/>
              </a:spcBef>
              <a:spcAft>
                <a:spcPts val="853"/>
              </a:spcAft>
            </a:pPr>
            <a:r>
              <a:rPr lang="en-US" altLang="zh-CN" sz="2800" dirty="0">
                <a:solidFill>
                  <a:schemeClr val="tx1">
                    <a:lumMod val="95000"/>
                  </a:schemeClr>
                </a:solidFill>
                <a:latin typeface="华文细黑" pitchFamily="2" charset="-122"/>
                <a:ea typeface="华文细黑" pitchFamily="2" charset="-122"/>
              </a:rPr>
              <a:t>3</a:t>
            </a:r>
            <a:r>
              <a:rPr lang="en-US" altLang="zh-CN" sz="2800" dirty="0" smtClean="0">
                <a:solidFill>
                  <a:schemeClr val="tx1">
                    <a:lumMod val="95000"/>
                  </a:schemeClr>
                </a:solidFill>
                <a:latin typeface="华文细黑" pitchFamily="2" charset="-122"/>
                <a:ea typeface="华文细黑" pitchFamily="2" charset="-122"/>
              </a:rPr>
              <a:t>D</a:t>
            </a:r>
            <a:r>
              <a:rPr lang="zh-CN" altLang="en-US" sz="2800" dirty="0" smtClean="0">
                <a:solidFill>
                  <a:schemeClr val="tx1">
                    <a:lumMod val="95000"/>
                  </a:schemeClr>
                </a:solidFill>
                <a:latin typeface="华文细黑" pitchFamily="2" charset="-122"/>
                <a:ea typeface="华文细黑" pitchFamily="2" charset="-122"/>
              </a:rPr>
              <a:t>写实</a:t>
            </a:r>
            <a:endParaRPr lang="en-US" altLang="zh-CN" sz="2800" dirty="0">
              <a:solidFill>
                <a:schemeClr val="tx1">
                  <a:lumMod val="95000"/>
                </a:schemeClr>
              </a:solidFill>
              <a:latin typeface="华文细黑" pitchFamily="2" charset="-122"/>
              <a:ea typeface="华文细黑" pitchFamily="2" charset="-122"/>
            </a:endParaRPr>
          </a:p>
          <a:p>
            <a:pPr>
              <a:lnSpc>
                <a:spcPct val="165000"/>
              </a:lnSpc>
              <a:spcBef>
                <a:spcPts val="853"/>
              </a:spcBef>
              <a:spcAft>
                <a:spcPts val="853"/>
              </a:spcAft>
            </a:pPr>
            <a:r>
              <a:rPr lang="zh-CN" altLang="en-US" sz="2800" dirty="0">
                <a:solidFill>
                  <a:schemeClr val="tx1">
                    <a:lumMod val="95000"/>
                  </a:schemeClr>
                </a:solidFill>
                <a:latin typeface="华文细黑" pitchFamily="2" charset="-122"/>
                <a:ea typeface="华文细黑" pitchFamily="2" charset="-122"/>
              </a:rPr>
              <a:t>硬朗、爽快</a:t>
            </a:r>
            <a:endParaRPr lang="en-US" altLang="zh-CN" sz="2800" dirty="0">
              <a:solidFill>
                <a:schemeClr val="tx1">
                  <a:lumMod val="95000"/>
                </a:schemeClr>
              </a:solidFill>
              <a:latin typeface="华文细黑" pitchFamily="2" charset="-122"/>
              <a:ea typeface="华文细黑" pitchFamily="2" charset="-122"/>
            </a:endParaRPr>
          </a:p>
          <a:p>
            <a:pPr>
              <a:lnSpc>
                <a:spcPct val="165000"/>
              </a:lnSpc>
              <a:spcBef>
                <a:spcPts val="853"/>
              </a:spcBef>
              <a:spcAft>
                <a:spcPts val="853"/>
              </a:spcAft>
            </a:pPr>
            <a:r>
              <a:rPr lang="zh-CN" altLang="en-US" sz="2800" dirty="0" smtClean="0">
                <a:solidFill>
                  <a:schemeClr val="tx1">
                    <a:lumMod val="95000"/>
                  </a:schemeClr>
                </a:solidFill>
                <a:latin typeface="华文细黑" pitchFamily="2" charset="-122"/>
                <a:ea typeface="华文细黑" pitchFamily="2" charset="-122"/>
              </a:rPr>
              <a:t>无</a:t>
            </a:r>
            <a:endParaRPr lang="en-US" altLang="zh-CN" sz="2800" dirty="0" smtClean="0">
              <a:solidFill>
                <a:schemeClr val="tx1">
                  <a:lumMod val="95000"/>
                </a:schemeClr>
              </a:solidFill>
              <a:latin typeface="华文细黑" pitchFamily="2" charset="-122"/>
              <a:ea typeface="华文细黑" pitchFamily="2" charset="-122"/>
            </a:endParaRPr>
          </a:p>
          <a:p>
            <a:pPr>
              <a:lnSpc>
                <a:spcPct val="165000"/>
              </a:lnSpc>
              <a:spcBef>
                <a:spcPts val="853"/>
              </a:spcBef>
              <a:spcAft>
                <a:spcPts val="853"/>
              </a:spcAft>
            </a:pPr>
            <a:r>
              <a:rPr lang="zh-CN" altLang="en-US" sz="2800" dirty="0" smtClean="0">
                <a:solidFill>
                  <a:schemeClr val="tx1">
                    <a:lumMod val="95000"/>
                  </a:schemeClr>
                </a:solidFill>
                <a:latin typeface="华文细黑" pitchFamily="2" charset="-122"/>
                <a:ea typeface="华文细黑" pitchFamily="2" charset="-122"/>
              </a:rPr>
              <a:t>？</a:t>
            </a:r>
            <a:endParaRPr lang="zh-CN" altLang="en-US" sz="2800" dirty="0">
              <a:solidFill>
                <a:schemeClr val="tx1">
                  <a:lumMod val="95000"/>
                </a:schemeClr>
              </a:solidFill>
              <a:latin typeface="华文细黑" pitchFamily="2" charset="-122"/>
              <a:ea typeface="华文细黑" pitchFamily="2" charset="-122"/>
            </a:endParaRPr>
          </a:p>
        </p:txBody>
      </p:sp>
      <p:grpSp>
        <p:nvGrpSpPr>
          <p:cNvPr id="15" name="组合 14"/>
          <p:cNvGrpSpPr/>
          <p:nvPr/>
        </p:nvGrpSpPr>
        <p:grpSpPr>
          <a:xfrm>
            <a:off x="8432814" y="3251188"/>
            <a:ext cx="3048021" cy="4673633"/>
            <a:chOff x="5929322" y="2285992"/>
            <a:chExt cx="2143140" cy="3286148"/>
          </a:xfrm>
        </p:grpSpPr>
        <p:sp>
          <p:nvSpPr>
            <p:cNvPr id="8" name="右箭头 7"/>
            <p:cNvSpPr/>
            <p:nvPr/>
          </p:nvSpPr>
          <p:spPr>
            <a:xfrm>
              <a:off x="5929322" y="3571876"/>
              <a:ext cx="571504" cy="571504"/>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nvGrpSpPr>
            <p:cNvPr id="14" name="组合 13"/>
            <p:cNvGrpSpPr/>
            <p:nvPr/>
          </p:nvGrpSpPr>
          <p:grpSpPr>
            <a:xfrm>
              <a:off x="6786578" y="2285992"/>
              <a:ext cx="1285884" cy="3286148"/>
              <a:chOff x="6786578" y="2285992"/>
              <a:chExt cx="1285884" cy="3286148"/>
            </a:xfrm>
          </p:grpSpPr>
          <p:sp>
            <p:nvSpPr>
              <p:cNvPr id="10" name="椭圆 9"/>
              <p:cNvSpPr/>
              <p:nvPr/>
            </p:nvSpPr>
            <p:spPr>
              <a:xfrm>
                <a:off x="6786578" y="2285992"/>
                <a:ext cx="1285884" cy="1285884"/>
              </a:xfrm>
              <a:prstGeom prst="ellipse">
                <a:avLst/>
              </a:prstGeom>
              <a:solidFill>
                <a:srgbClr val="953735">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微软雅黑" pitchFamily="34" charset="-122"/>
                    <a:ea typeface="微软雅黑" pitchFamily="34" charset="-122"/>
                  </a:rPr>
                  <a:t>豪爽</a:t>
                </a:r>
                <a:endParaRPr lang="en-US" altLang="zh-CN" sz="2800" b="1" dirty="0" smtClean="0">
                  <a:solidFill>
                    <a:schemeClr val="bg1"/>
                  </a:solidFill>
                  <a:latin typeface="微软雅黑" pitchFamily="34" charset="-122"/>
                  <a:ea typeface="微软雅黑" pitchFamily="34" charset="-122"/>
                </a:endParaRPr>
              </a:p>
              <a:p>
                <a:pPr algn="ctr"/>
                <a:r>
                  <a:rPr lang="zh-CN" altLang="en-US" sz="2800" b="1" dirty="0" smtClean="0">
                    <a:solidFill>
                      <a:schemeClr val="bg1"/>
                    </a:solidFill>
                    <a:latin typeface="微软雅黑" pitchFamily="34" charset="-122"/>
                    <a:ea typeface="微软雅黑" pitchFamily="34" charset="-122"/>
                  </a:rPr>
                  <a:t>战斗</a:t>
                </a:r>
                <a:endParaRPr lang="zh-CN" altLang="en-US" sz="2800" b="1" dirty="0">
                  <a:solidFill>
                    <a:schemeClr val="bg1"/>
                  </a:solidFill>
                  <a:latin typeface="微软雅黑" pitchFamily="34" charset="-122"/>
                  <a:ea typeface="微软雅黑" pitchFamily="34" charset="-122"/>
                </a:endParaRPr>
              </a:p>
            </p:txBody>
          </p:sp>
          <p:sp>
            <p:nvSpPr>
              <p:cNvPr id="12" name="椭圆 11"/>
              <p:cNvSpPr/>
              <p:nvPr/>
            </p:nvSpPr>
            <p:spPr>
              <a:xfrm>
                <a:off x="6786578" y="3286124"/>
                <a:ext cx="1285884" cy="1285884"/>
              </a:xfrm>
              <a:prstGeom prst="ellipse">
                <a:avLst/>
              </a:prstGeom>
              <a:solidFill>
                <a:schemeClr val="accent3">
                  <a:lumMod val="75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chemeClr val="bg1"/>
                    </a:solidFill>
                    <a:latin typeface="微软雅黑" pitchFamily="34" charset="-122"/>
                    <a:ea typeface="微软雅黑" pitchFamily="34" charset="-122"/>
                  </a:rPr>
                  <a:t>真实</a:t>
                </a:r>
                <a:endParaRPr lang="en-US" altLang="zh-CN" sz="2800" b="1" dirty="0" smtClean="0">
                  <a:solidFill>
                    <a:schemeClr val="bg1"/>
                  </a:solidFill>
                  <a:latin typeface="微软雅黑" pitchFamily="34" charset="-122"/>
                  <a:ea typeface="微软雅黑" pitchFamily="34" charset="-122"/>
                </a:endParaRPr>
              </a:p>
              <a:p>
                <a:pPr algn="ctr"/>
                <a:r>
                  <a:rPr lang="zh-CN" altLang="en-US" sz="2800" b="1" dirty="0" smtClean="0">
                    <a:solidFill>
                      <a:schemeClr val="bg1"/>
                    </a:solidFill>
                    <a:latin typeface="微软雅黑" pitchFamily="34" charset="-122"/>
                    <a:ea typeface="微软雅黑" pitchFamily="34" charset="-122"/>
                  </a:rPr>
                  <a:t>战役</a:t>
                </a:r>
                <a:endParaRPr lang="zh-CN" altLang="en-US" sz="2800" b="1" dirty="0">
                  <a:solidFill>
                    <a:schemeClr val="bg1"/>
                  </a:solidFill>
                  <a:latin typeface="微软雅黑" pitchFamily="34" charset="-122"/>
                  <a:ea typeface="微软雅黑" pitchFamily="34" charset="-122"/>
                </a:endParaRPr>
              </a:p>
            </p:txBody>
          </p:sp>
          <p:sp>
            <p:nvSpPr>
              <p:cNvPr id="13" name="椭圆 12"/>
              <p:cNvSpPr/>
              <p:nvPr/>
            </p:nvSpPr>
            <p:spPr>
              <a:xfrm>
                <a:off x="6786578" y="4286256"/>
                <a:ext cx="1285884" cy="1285884"/>
              </a:xfrm>
              <a:prstGeom prst="ellipse">
                <a:avLst/>
              </a:prstGeom>
              <a:solidFill>
                <a:schemeClr val="accent5">
                  <a:lumMod val="75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solidFill>
                      <a:schemeClr val="bg1"/>
                    </a:solidFill>
                    <a:latin typeface="微软雅黑" pitchFamily="34" charset="-122"/>
                    <a:ea typeface="微软雅黑" pitchFamily="34" charset="-122"/>
                  </a:rPr>
                  <a:t>硬朗的风格</a:t>
                </a:r>
              </a:p>
            </p:txBody>
          </p:sp>
        </p:grpSp>
      </p:grpSp>
      <p:sp>
        <p:nvSpPr>
          <p:cNvPr id="6" name="椭圆 5"/>
          <p:cNvSpPr/>
          <p:nvPr/>
        </p:nvSpPr>
        <p:spPr bwMode="auto">
          <a:xfrm>
            <a:off x="9220565" y="3003086"/>
            <a:ext cx="3260651" cy="5169836"/>
          </a:xfrm>
          <a:prstGeom prst="ellipse">
            <a:avLst/>
          </a:prstGeom>
          <a:solidFill>
            <a:schemeClr val="accent1"/>
          </a:solidFill>
          <a:ln w="25400" cap="flat" cmpd="sng" algn="ctr">
            <a:solidFill>
              <a:srgbClr val="00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4000" b="1" i="0" u="none" strike="noStrike" cap="none" normalizeH="0" baseline="0" dirty="0" smtClean="0">
                <a:ln>
                  <a:noFill/>
                </a:ln>
                <a:solidFill>
                  <a:srgbClr val="000000"/>
                </a:solidFill>
                <a:effectLst/>
                <a:latin typeface="Gill Sans" charset="0"/>
                <a:ea typeface="Heiti SC Light" charset="0"/>
                <a:cs typeface="Heiti SC Light" charset="0"/>
                <a:sym typeface="Gill Sans" charset="0"/>
              </a:rPr>
              <a:t>真实的</a:t>
            </a:r>
            <a:endParaRPr kumimoji="0" lang="en-US" altLang="zh-CN" sz="4000" b="1" i="0" u="none" strike="noStrike" cap="none" normalizeH="0" baseline="0" dirty="0" smtClean="0">
              <a:ln>
                <a:noFill/>
              </a:ln>
              <a:solidFill>
                <a:srgbClr val="000000"/>
              </a:solidFill>
              <a:effectLst/>
              <a:latin typeface="Gill Sans" charset="0"/>
              <a:ea typeface="Heiti SC Light" charset="0"/>
              <a:cs typeface="Heiti SC Light" charset="0"/>
              <a:sym typeface="Gill Sans"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4000" b="1" i="0" u="none" strike="noStrike" cap="none" normalizeH="0" baseline="0" dirty="0" smtClean="0">
                <a:ln>
                  <a:noFill/>
                </a:ln>
                <a:solidFill>
                  <a:srgbClr val="000000"/>
                </a:solidFill>
                <a:effectLst/>
                <a:latin typeface="Gill Sans" charset="0"/>
                <a:ea typeface="Heiti SC Light" charset="0"/>
                <a:cs typeface="Heiti SC Light" charset="0"/>
                <a:sym typeface="Gill Sans" charset="0"/>
              </a:rPr>
              <a:t>战争</a:t>
            </a:r>
            <a:endParaRPr kumimoji="0" lang="en-US" altLang="zh-CN" sz="4000" b="1" i="0" u="none" strike="noStrike" cap="none" normalizeH="0" baseline="0" dirty="0" smtClean="0">
              <a:ln>
                <a:noFill/>
              </a:ln>
              <a:solidFill>
                <a:srgbClr val="000000"/>
              </a:solidFill>
              <a:effectLst/>
              <a:latin typeface="Gill Sans" charset="0"/>
              <a:ea typeface="Heiti SC Light" charset="0"/>
              <a:cs typeface="Heiti SC Light" charset="0"/>
              <a:sym typeface="Gill Sans" charset="0"/>
            </a:endParaRPr>
          </a:p>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4000" b="1" i="0" u="none" strike="noStrike" cap="none" normalizeH="0" baseline="0" dirty="0" smtClean="0">
                <a:ln>
                  <a:noFill/>
                </a:ln>
                <a:solidFill>
                  <a:srgbClr val="000000"/>
                </a:solidFill>
                <a:effectLst/>
                <a:latin typeface="Gill Sans" charset="0"/>
                <a:ea typeface="Heiti SC Light" charset="0"/>
                <a:cs typeface="Heiti SC Light" charset="0"/>
                <a:sym typeface="Gill Sans" charset="0"/>
              </a:rPr>
              <a:t>体验</a:t>
            </a:r>
          </a:p>
        </p:txBody>
      </p:sp>
    </p:spTree>
    <p:extLst>
      <p:ext uri="{BB962C8B-B14F-4D97-AF65-F5344CB8AC3E}">
        <p14:creationId xmlns:p14="http://schemas.microsoft.com/office/powerpoint/2010/main" val="2855021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检视产品</a:t>
            </a:r>
            <a:endParaRPr lang="zh-CN" altLang="en-US" dirty="0"/>
          </a:p>
        </p:txBody>
      </p:sp>
      <p:sp>
        <p:nvSpPr>
          <p:cNvPr id="3" name="内容占位符 2"/>
          <p:cNvSpPr>
            <a:spLocks noGrp="1"/>
          </p:cNvSpPr>
          <p:nvPr>
            <p:ph idx="1"/>
          </p:nvPr>
        </p:nvSpPr>
        <p:spPr>
          <a:xfrm>
            <a:off x="650240" y="2275842"/>
            <a:ext cx="11704320" cy="772146"/>
          </a:xfrm>
        </p:spPr>
        <p:txBody>
          <a:bodyPr/>
          <a:lstStyle/>
          <a:p>
            <a:r>
              <a:rPr lang="zh-CN" altLang="en-US" dirty="0" smtClean="0"/>
              <a:t>产品分析</a:t>
            </a:r>
            <a:endParaRPr lang="zh-CN" altLang="en-US" dirty="0"/>
          </a:p>
        </p:txBody>
      </p:sp>
      <p:grpSp>
        <p:nvGrpSpPr>
          <p:cNvPr id="9" name="组合 8"/>
          <p:cNvGrpSpPr/>
          <p:nvPr/>
        </p:nvGrpSpPr>
        <p:grpSpPr>
          <a:xfrm>
            <a:off x="658770" y="3129256"/>
            <a:ext cx="8641200" cy="5273459"/>
            <a:chOff x="1320764" y="3047987"/>
            <a:chExt cx="8026456" cy="5486438"/>
          </a:xfrm>
        </p:grpSpPr>
        <p:sp>
          <p:nvSpPr>
            <p:cNvPr id="4" name="TextBox 3"/>
            <p:cNvSpPr txBox="1"/>
            <p:nvPr/>
          </p:nvSpPr>
          <p:spPr>
            <a:xfrm>
              <a:off x="1525094" y="3047987"/>
              <a:ext cx="2030885" cy="5016439"/>
            </a:xfrm>
            <a:prstGeom prst="rect">
              <a:avLst/>
            </a:prstGeom>
            <a:noFill/>
          </p:spPr>
          <p:txBody>
            <a:bodyPr wrap="square" rtlCol="0">
              <a:spAutoFit/>
            </a:bodyPr>
            <a:lstStyle/>
            <a:p>
              <a:pPr>
                <a:lnSpc>
                  <a:spcPct val="165000"/>
                </a:lnSpc>
                <a:spcBef>
                  <a:spcPts val="853"/>
                </a:spcBef>
                <a:spcAft>
                  <a:spcPts val="853"/>
                </a:spcAft>
              </a:pPr>
              <a:r>
                <a:rPr lang="zh-CN" altLang="en-US" sz="2400" dirty="0">
                  <a:solidFill>
                    <a:srgbClr val="FFFFFF">
                      <a:lumMod val="95000"/>
                    </a:srgbClr>
                  </a:solidFill>
                  <a:latin typeface="华文细黑" pitchFamily="2" charset="-122"/>
                  <a:ea typeface="华文细黑" pitchFamily="2" charset="-122"/>
                </a:rPr>
                <a:t>特色玩法</a:t>
              </a:r>
              <a:r>
                <a:rPr lang="en-US" altLang="zh-CN" sz="2400" dirty="0">
                  <a:solidFill>
                    <a:srgbClr val="FFFFFF">
                      <a:lumMod val="95000"/>
                    </a:srgbClr>
                  </a:solidFill>
                  <a:latin typeface="华文细黑" pitchFamily="2" charset="-122"/>
                  <a:ea typeface="华文细黑" pitchFamily="2" charset="-122"/>
                </a:rPr>
                <a:t>:</a:t>
              </a:r>
            </a:p>
            <a:p>
              <a:pPr>
                <a:lnSpc>
                  <a:spcPct val="165000"/>
                </a:lnSpc>
                <a:spcBef>
                  <a:spcPts val="853"/>
                </a:spcBef>
                <a:spcAft>
                  <a:spcPts val="853"/>
                </a:spcAft>
              </a:pPr>
              <a:r>
                <a:rPr lang="zh-CN" altLang="en-US" sz="2400" dirty="0">
                  <a:solidFill>
                    <a:srgbClr val="FFFFFF">
                      <a:lumMod val="95000"/>
                    </a:srgbClr>
                  </a:solidFill>
                  <a:latin typeface="华文细黑" pitchFamily="2" charset="-122"/>
                  <a:ea typeface="华文细黑" pitchFamily="2" charset="-122"/>
                </a:rPr>
                <a:t>游戏题材</a:t>
              </a:r>
              <a:r>
                <a:rPr lang="en-US" altLang="zh-CN" sz="2400" dirty="0">
                  <a:solidFill>
                    <a:srgbClr val="FFFFFF">
                      <a:lumMod val="95000"/>
                    </a:srgbClr>
                  </a:solidFill>
                  <a:latin typeface="华文细黑" pitchFamily="2" charset="-122"/>
                  <a:ea typeface="华文细黑" pitchFamily="2" charset="-122"/>
                </a:rPr>
                <a:t>:</a:t>
              </a:r>
            </a:p>
            <a:p>
              <a:pPr>
                <a:lnSpc>
                  <a:spcPct val="165000"/>
                </a:lnSpc>
                <a:spcBef>
                  <a:spcPts val="853"/>
                </a:spcBef>
                <a:spcAft>
                  <a:spcPts val="853"/>
                </a:spcAft>
              </a:pPr>
              <a:r>
                <a:rPr lang="zh-CN" altLang="en-US" sz="2400" dirty="0">
                  <a:solidFill>
                    <a:srgbClr val="FFFFFF">
                      <a:lumMod val="95000"/>
                    </a:srgbClr>
                  </a:solidFill>
                  <a:latin typeface="华文细黑" pitchFamily="2" charset="-122"/>
                  <a:ea typeface="华文细黑" pitchFamily="2" charset="-122"/>
                </a:rPr>
                <a:t>游戏类型</a:t>
              </a:r>
              <a:r>
                <a:rPr lang="en-US" altLang="zh-CN" sz="2400" dirty="0">
                  <a:solidFill>
                    <a:srgbClr val="FFFFFF">
                      <a:lumMod val="95000"/>
                    </a:srgbClr>
                  </a:solidFill>
                  <a:latin typeface="华文细黑" pitchFamily="2" charset="-122"/>
                  <a:ea typeface="华文细黑" pitchFamily="2" charset="-122"/>
                </a:rPr>
                <a:t>:</a:t>
              </a:r>
            </a:p>
            <a:p>
              <a:pPr>
                <a:lnSpc>
                  <a:spcPct val="165000"/>
                </a:lnSpc>
                <a:spcBef>
                  <a:spcPts val="853"/>
                </a:spcBef>
                <a:spcAft>
                  <a:spcPts val="853"/>
                </a:spcAft>
              </a:pPr>
              <a:r>
                <a:rPr lang="zh-CN" altLang="en-US" sz="2400" dirty="0">
                  <a:solidFill>
                    <a:srgbClr val="FFFFFF">
                      <a:lumMod val="95000"/>
                    </a:srgbClr>
                  </a:solidFill>
                  <a:latin typeface="华文细黑" pitchFamily="2" charset="-122"/>
                  <a:ea typeface="华文细黑" pitchFamily="2" charset="-122"/>
                </a:rPr>
                <a:t>画面风格</a:t>
              </a:r>
              <a:r>
                <a:rPr lang="en-US" altLang="zh-CN" sz="2400" dirty="0">
                  <a:solidFill>
                    <a:srgbClr val="FFFFFF">
                      <a:lumMod val="95000"/>
                    </a:srgbClr>
                  </a:solidFill>
                  <a:latin typeface="华文细黑" pitchFamily="2" charset="-122"/>
                  <a:ea typeface="华文细黑" pitchFamily="2" charset="-122"/>
                </a:rPr>
                <a:t>:</a:t>
              </a:r>
            </a:p>
            <a:p>
              <a:pPr>
                <a:lnSpc>
                  <a:spcPct val="165000"/>
                </a:lnSpc>
                <a:spcBef>
                  <a:spcPts val="853"/>
                </a:spcBef>
                <a:spcAft>
                  <a:spcPts val="853"/>
                </a:spcAft>
              </a:pPr>
              <a:r>
                <a:rPr lang="zh-CN" altLang="en-US" sz="2400" dirty="0">
                  <a:solidFill>
                    <a:srgbClr val="FFFFFF">
                      <a:lumMod val="95000"/>
                    </a:srgbClr>
                  </a:solidFill>
                  <a:latin typeface="华文细黑" pitchFamily="2" charset="-122"/>
                  <a:ea typeface="华文细黑" pitchFamily="2" charset="-122"/>
                </a:rPr>
                <a:t>产品背书</a:t>
              </a:r>
              <a:r>
                <a:rPr lang="en-US" altLang="zh-CN" sz="2400" dirty="0">
                  <a:solidFill>
                    <a:srgbClr val="FFFFFF">
                      <a:lumMod val="95000"/>
                    </a:srgbClr>
                  </a:solidFill>
                  <a:latin typeface="华文细黑" pitchFamily="2" charset="-122"/>
                  <a:ea typeface="华文细黑" pitchFamily="2" charset="-122"/>
                </a:rPr>
                <a:t>:</a:t>
              </a:r>
            </a:p>
            <a:p>
              <a:pPr>
                <a:lnSpc>
                  <a:spcPct val="165000"/>
                </a:lnSpc>
                <a:spcBef>
                  <a:spcPts val="853"/>
                </a:spcBef>
                <a:spcAft>
                  <a:spcPts val="853"/>
                </a:spcAft>
              </a:pPr>
              <a:r>
                <a:rPr lang="zh-CN" altLang="en-US" sz="2400" dirty="0">
                  <a:solidFill>
                    <a:srgbClr val="FFFFFF">
                      <a:lumMod val="95000"/>
                    </a:srgbClr>
                  </a:solidFill>
                  <a:latin typeface="华文细黑" pitchFamily="2" charset="-122"/>
                  <a:ea typeface="华文细黑" pitchFamily="2" charset="-122"/>
                </a:rPr>
                <a:t>促销信息</a:t>
              </a:r>
              <a:r>
                <a:rPr lang="en-US" altLang="zh-CN" sz="2400" dirty="0">
                  <a:solidFill>
                    <a:srgbClr val="FFFFFF">
                      <a:lumMod val="95000"/>
                    </a:srgbClr>
                  </a:solidFill>
                  <a:latin typeface="华文细黑" pitchFamily="2" charset="-122"/>
                  <a:ea typeface="华文细黑" pitchFamily="2" charset="-122"/>
                </a:rPr>
                <a:t>:</a:t>
              </a:r>
              <a:endParaRPr lang="zh-CN" altLang="en-US" sz="2400" dirty="0">
                <a:solidFill>
                  <a:srgbClr val="FFFFFF">
                    <a:lumMod val="95000"/>
                  </a:srgbClr>
                </a:solidFill>
                <a:latin typeface="华文细黑" pitchFamily="2" charset="-122"/>
                <a:ea typeface="华文细黑" pitchFamily="2" charset="-122"/>
              </a:endParaRPr>
            </a:p>
          </p:txBody>
        </p:sp>
        <p:cxnSp>
          <p:nvCxnSpPr>
            <p:cNvPr id="5" name="直接连接符 4"/>
            <p:cNvCxnSpPr/>
            <p:nvPr/>
          </p:nvCxnSpPr>
          <p:spPr>
            <a:xfrm rot="5400000">
              <a:off x="-1319726" y="5891678"/>
              <a:ext cx="5283237" cy="2258"/>
            </a:xfrm>
            <a:prstGeom prst="line">
              <a:avLst/>
            </a:prstGeom>
            <a:ln w="25400">
              <a:solidFill>
                <a:schemeClr val="tx1">
                  <a:lumMod val="95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251177" y="3047987"/>
              <a:ext cx="6096043" cy="4889556"/>
            </a:xfrm>
            <a:prstGeom prst="rect">
              <a:avLst/>
            </a:prstGeom>
            <a:noFill/>
          </p:spPr>
          <p:txBody>
            <a:bodyPr wrap="square" rtlCol="0">
              <a:spAutoFit/>
            </a:bodyPr>
            <a:lstStyle/>
            <a:p>
              <a:pPr>
                <a:lnSpc>
                  <a:spcPct val="165000"/>
                </a:lnSpc>
                <a:spcBef>
                  <a:spcPts val="853"/>
                </a:spcBef>
                <a:spcAft>
                  <a:spcPts val="853"/>
                </a:spcAft>
              </a:pPr>
              <a:r>
                <a:rPr lang="zh-CN" altLang="en-US" sz="3600" b="1" dirty="0" smtClean="0">
                  <a:solidFill>
                    <a:srgbClr val="C00000"/>
                  </a:solidFill>
                  <a:latin typeface="华文细黑" pitchFamily="2" charset="-122"/>
                  <a:ea typeface="华文细黑" pitchFamily="2" charset="-122"/>
                </a:rPr>
                <a:t>冷兵器豪爽战斗</a:t>
              </a:r>
              <a:endParaRPr lang="en-US" altLang="zh-CN" sz="3600" b="1" dirty="0">
                <a:solidFill>
                  <a:srgbClr val="C00000"/>
                </a:solidFill>
                <a:latin typeface="华文细黑" pitchFamily="2" charset="-122"/>
                <a:ea typeface="华文细黑" pitchFamily="2" charset="-122"/>
              </a:endParaRPr>
            </a:p>
            <a:p>
              <a:pPr>
                <a:lnSpc>
                  <a:spcPct val="165000"/>
                </a:lnSpc>
                <a:spcBef>
                  <a:spcPts val="853"/>
                </a:spcBef>
                <a:spcAft>
                  <a:spcPts val="853"/>
                </a:spcAft>
              </a:pPr>
              <a:r>
                <a:rPr lang="zh-CN" altLang="en-US" sz="2000" dirty="0" smtClean="0">
                  <a:solidFill>
                    <a:srgbClr val="FFFFFF">
                      <a:lumMod val="95000"/>
                    </a:srgbClr>
                  </a:solidFill>
                  <a:latin typeface="华文细黑" pitchFamily="2" charset="-122"/>
                  <a:ea typeface="华文细黑" pitchFamily="2" charset="-122"/>
                </a:rPr>
                <a:t>还原中国历代历史战役、武将</a:t>
              </a:r>
              <a:endParaRPr lang="en-US" altLang="zh-CN" sz="2000" dirty="0" smtClean="0">
                <a:solidFill>
                  <a:srgbClr val="FFFFFF">
                    <a:lumMod val="95000"/>
                  </a:srgbClr>
                </a:solidFill>
                <a:latin typeface="华文细黑" pitchFamily="2" charset="-122"/>
                <a:ea typeface="华文细黑" pitchFamily="2" charset="-122"/>
              </a:endParaRPr>
            </a:p>
            <a:p>
              <a:pPr>
                <a:lnSpc>
                  <a:spcPct val="165000"/>
                </a:lnSpc>
                <a:spcBef>
                  <a:spcPts val="853"/>
                </a:spcBef>
                <a:spcAft>
                  <a:spcPts val="853"/>
                </a:spcAft>
              </a:pPr>
              <a:r>
                <a:rPr lang="en-US" altLang="zh-CN" sz="2000" dirty="0">
                  <a:solidFill>
                    <a:srgbClr val="FFFFFF">
                      <a:lumMod val="95000"/>
                    </a:srgbClr>
                  </a:solidFill>
                  <a:latin typeface="华文细黑" pitchFamily="2" charset="-122"/>
                  <a:ea typeface="华文细黑" pitchFamily="2" charset="-122"/>
                </a:rPr>
                <a:t>3</a:t>
              </a:r>
              <a:r>
                <a:rPr lang="en-US" altLang="zh-CN" sz="2000" dirty="0" smtClean="0">
                  <a:solidFill>
                    <a:srgbClr val="FFFFFF">
                      <a:lumMod val="95000"/>
                    </a:srgbClr>
                  </a:solidFill>
                  <a:latin typeface="华文细黑" pitchFamily="2" charset="-122"/>
                  <a:ea typeface="华文细黑" pitchFamily="2" charset="-122"/>
                </a:rPr>
                <a:t>D</a:t>
              </a:r>
              <a:r>
                <a:rPr lang="zh-CN" altLang="en-US" sz="2000" dirty="0" smtClean="0">
                  <a:solidFill>
                    <a:srgbClr val="FFFFFF">
                      <a:lumMod val="95000"/>
                    </a:srgbClr>
                  </a:solidFill>
                  <a:latin typeface="华文细黑" pitchFamily="2" charset="-122"/>
                  <a:ea typeface="华文细黑" pitchFamily="2" charset="-122"/>
                </a:rPr>
                <a:t>写实</a:t>
              </a:r>
              <a:endParaRPr lang="en-US" altLang="zh-CN" sz="2000" dirty="0">
                <a:solidFill>
                  <a:srgbClr val="FFFFFF">
                    <a:lumMod val="95000"/>
                  </a:srgbClr>
                </a:solidFill>
                <a:latin typeface="华文细黑" pitchFamily="2" charset="-122"/>
                <a:ea typeface="华文细黑" pitchFamily="2" charset="-122"/>
              </a:endParaRPr>
            </a:p>
            <a:p>
              <a:pPr>
                <a:lnSpc>
                  <a:spcPct val="165000"/>
                </a:lnSpc>
                <a:spcBef>
                  <a:spcPts val="853"/>
                </a:spcBef>
                <a:spcAft>
                  <a:spcPts val="853"/>
                </a:spcAft>
              </a:pPr>
              <a:r>
                <a:rPr lang="zh-CN" altLang="en-US" sz="2000" dirty="0">
                  <a:solidFill>
                    <a:srgbClr val="FFFFFF">
                      <a:lumMod val="95000"/>
                    </a:srgbClr>
                  </a:solidFill>
                  <a:latin typeface="华文细黑" pitchFamily="2" charset="-122"/>
                  <a:ea typeface="华文细黑" pitchFamily="2" charset="-122"/>
                </a:rPr>
                <a:t>硬朗、爽快</a:t>
              </a:r>
              <a:endParaRPr lang="en-US" altLang="zh-CN" sz="2000" dirty="0">
                <a:solidFill>
                  <a:srgbClr val="FFFFFF">
                    <a:lumMod val="95000"/>
                  </a:srgbClr>
                </a:solidFill>
                <a:latin typeface="华文细黑" pitchFamily="2" charset="-122"/>
                <a:ea typeface="华文细黑" pitchFamily="2" charset="-122"/>
              </a:endParaRPr>
            </a:p>
            <a:p>
              <a:pPr>
                <a:lnSpc>
                  <a:spcPct val="165000"/>
                </a:lnSpc>
                <a:spcBef>
                  <a:spcPts val="853"/>
                </a:spcBef>
                <a:spcAft>
                  <a:spcPts val="853"/>
                </a:spcAft>
              </a:pPr>
              <a:r>
                <a:rPr lang="zh-CN" altLang="en-US" sz="2000" dirty="0" smtClean="0">
                  <a:solidFill>
                    <a:srgbClr val="FFFFFF">
                      <a:lumMod val="95000"/>
                    </a:srgbClr>
                  </a:solidFill>
                  <a:latin typeface="华文细黑" pitchFamily="2" charset="-122"/>
                  <a:ea typeface="华文细黑" pitchFamily="2" charset="-122"/>
                </a:rPr>
                <a:t>无</a:t>
              </a:r>
              <a:endParaRPr lang="en-US" altLang="zh-CN" sz="2000" dirty="0" smtClean="0">
                <a:solidFill>
                  <a:srgbClr val="FFFFFF">
                    <a:lumMod val="95000"/>
                  </a:srgbClr>
                </a:solidFill>
                <a:latin typeface="华文细黑" pitchFamily="2" charset="-122"/>
                <a:ea typeface="华文细黑" pitchFamily="2" charset="-122"/>
              </a:endParaRPr>
            </a:p>
            <a:p>
              <a:pPr>
                <a:lnSpc>
                  <a:spcPct val="165000"/>
                </a:lnSpc>
                <a:spcBef>
                  <a:spcPts val="853"/>
                </a:spcBef>
                <a:spcAft>
                  <a:spcPts val="853"/>
                </a:spcAft>
              </a:pPr>
              <a:r>
                <a:rPr lang="zh-CN" altLang="en-US" sz="2000" dirty="0" smtClean="0">
                  <a:solidFill>
                    <a:srgbClr val="FFFFFF">
                      <a:lumMod val="95000"/>
                    </a:srgbClr>
                  </a:solidFill>
                  <a:latin typeface="华文细黑" pitchFamily="2" charset="-122"/>
                  <a:ea typeface="华文细黑" pitchFamily="2" charset="-122"/>
                </a:rPr>
                <a:t>？</a:t>
              </a:r>
              <a:endParaRPr lang="zh-CN" altLang="en-US" sz="2000" dirty="0">
                <a:solidFill>
                  <a:srgbClr val="FFFFFF">
                    <a:lumMod val="95000"/>
                  </a:srgbClr>
                </a:solidFill>
                <a:latin typeface="华文细黑" pitchFamily="2" charset="-122"/>
                <a:ea typeface="华文细黑" pitchFamily="2" charset="-122"/>
              </a:endParaRPr>
            </a:p>
          </p:txBody>
        </p:sp>
      </p:grpSp>
      <p:sp>
        <p:nvSpPr>
          <p:cNvPr id="11" name="圆角矩形 10"/>
          <p:cNvSpPr/>
          <p:nvPr/>
        </p:nvSpPr>
        <p:spPr bwMode="auto">
          <a:xfrm>
            <a:off x="8592993" y="2275842"/>
            <a:ext cx="3888540" cy="5636084"/>
          </a:xfrm>
          <a:prstGeom prst="roundRect">
            <a:avLst/>
          </a:prstGeom>
          <a:solidFill>
            <a:schemeClr val="tx1">
              <a:lumMod val="75000"/>
              <a:alpha val="39000"/>
            </a:schemeClr>
          </a:solidFill>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zh-CN" altLang="en-US" sz="4000" b="0" i="0" u="none" strike="noStrike" cap="none" normalizeH="0" baseline="0" dirty="0" smtClean="0">
                <a:ln>
                  <a:noFill/>
                </a:ln>
                <a:solidFill>
                  <a:srgbClr val="000000"/>
                </a:solidFill>
                <a:effectLst/>
                <a:latin typeface="Gill Sans" charset="0"/>
                <a:ea typeface="Heiti SC Light" charset="0"/>
                <a:cs typeface="Heiti SC Light" charset="0"/>
                <a:sym typeface="Gill Sans" charset="0"/>
              </a:rPr>
              <a:t>我没有长枪短炮，我没有助攻外援，我只有我一副无所畏惧的身躯和心灵，胜败皆为我的实力！</a:t>
            </a:r>
          </a:p>
        </p:txBody>
      </p:sp>
    </p:spTree>
    <p:extLst>
      <p:ext uri="{BB962C8B-B14F-4D97-AF65-F5344CB8AC3E}">
        <p14:creationId xmlns:p14="http://schemas.microsoft.com/office/powerpoint/2010/main" val="26173392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品类定位</a:t>
            </a:r>
            <a:endParaRPr lang="zh-CN" altLang="en-US" dirty="0"/>
          </a:p>
        </p:txBody>
      </p:sp>
      <p:sp>
        <p:nvSpPr>
          <p:cNvPr id="4" name="内容占位符 3"/>
          <p:cNvSpPr txBox="1">
            <a:spLocks noGrp="1"/>
          </p:cNvSpPr>
          <p:nvPr>
            <p:ph idx="1"/>
          </p:nvPr>
        </p:nvSpPr>
        <p:spPr>
          <a:xfrm>
            <a:off x="812760" y="2298897"/>
            <a:ext cx="10871276" cy="1065613"/>
          </a:xfrm>
          <a:prstGeom prst="rect">
            <a:avLst/>
          </a:prstGeom>
          <a:noFill/>
        </p:spPr>
        <p:txBody>
          <a:bodyPr wrap="square" rtlCol="0">
            <a:spAutoFit/>
          </a:bodyPr>
          <a:lstStyle/>
          <a:p>
            <a:pPr algn="ctr">
              <a:buNone/>
            </a:pPr>
            <a:r>
              <a:rPr lang="zh-CN" altLang="en-US" sz="6000" b="1" u="sng" dirty="0" smtClean="0">
                <a:solidFill>
                  <a:srgbClr val="FFC000"/>
                </a:solidFill>
              </a:rPr>
              <a:t>全球首款实力派 战争网游</a:t>
            </a:r>
            <a:endParaRPr lang="en-US" altLang="zh-CN" sz="6000" b="1" u="sng" dirty="0">
              <a:solidFill>
                <a:srgbClr val="FFC000"/>
              </a:solidFill>
            </a:endParaRPr>
          </a:p>
        </p:txBody>
      </p:sp>
      <p:sp>
        <p:nvSpPr>
          <p:cNvPr id="7" name="TextBox 6"/>
          <p:cNvSpPr txBox="1"/>
          <p:nvPr/>
        </p:nvSpPr>
        <p:spPr>
          <a:xfrm>
            <a:off x="3108117" y="5871942"/>
            <a:ext cx="7366119" cy="2264723"/>
          </a:xfrm>
          <a:prstGeom prst="rect">
            <a:avLst/>
          </a:prstGeom>
          <a:noFill/>
        </p:spPr>
        <p:txBody>
          <a:bodyPr wrap="none" rtlCol="0">
            <a:spAutoFit/>
          </a:bodyPr>
          <a:lstStyle/>
          <a:p>
            <a:pPr>
              <a:spcBef>
                <a:spcPts val="0"/>
              </a:spcBef>
              <a:spcAft>
                <a:spcPts val="853"/>
              </a:spcAft>
            </a:pPr>
            <a:r>
              <a:rPr lang="zh-CN" altLang="en-US" sz="2800" i="1" dirty="0">
                <a:solidFill>
                  <a:schemeClr val="bg1"/>
                </a:solidFill>
                <a:latin typeface="华文细黑" pitchFamily="2" charset="-122"/>
                <a:ea typeface="华文细黑" pitchFamily="2" charset="-122"/>
              </a:rPr>
              <a:t>这是一个硬</a:t>
            </a:r>
            <a:r>
              <a:rPr lang="zh-CN" altLang="en-US" sz="2800" i="1" dirty="0" smtClean="0">
                <a:solidFill>
                  <a:schemeClr val="bg1"/>
                </a:solidFill>
                <a:latin typeface="华文细黑" pitchFamily="2" charset="-122"/>
                <a:ea typeface="华文细黑" pitchFamily="2" charset="-122"/>
              </a:rPr>
              <a:t>派</a:t>
            </a:r>
            <a:r>
              <a:rPr lang="zh-CN" altLang="en-US" sz="2800" i="1" dirty="0">
                <a:solidFill>
                  <a:schemeClr val="bg1"/>
                </a:solidFill>
                <a:latin typeface="华文细黑" pitchFamily="2" charset="-122"/>
                <a:ea typeface="华文细黑" pitchFamily="2" charset="-122"/>
              </a:rPr>
              <a:t>战场</a:t>
            </a:r>
            <a:r>
              <a:rPr lang="zh-CN" altLang="en-US" sz="2800" i="1" dirty="0" smtClean="0">
                <a:solidFill>
                  <a:schemeClr val="bg1"/>
                </a:solidFill>
                <a:latin typeface="华文细黑" pitchFamily="2" charset="-122"/>
                <a:ea typeface="华文细黑" pitchFamily="2" charset="-122"/>
              </a:rPr>
              <a:t>，靠</a:t>
            </a:r>
            <a:r>
              <a:rPr lang="zh-CN" altLang="en-US" sz="2800" i="1" dirty="0">
                <a:solidFill>
                  <a:schemeClr val="bg1"/>
                </a:solidFill>
                <a:latin typeface="华文细黑" pitchFamily="2" charset="-122"/>
                <a:ea typeface="华文细黑" pitchFamily="2" charset="-122"/>
              </a:rPr>
              <a:t>实力</a:t>
            </a:r>
            <a:r>
              <a:rPr lang="zh-CN" altLang="en-US" sz="2800" i="1" dirty="0" smtClean="0">
                <a:solidFill>
                  <a:schemeClr val="bg1"/>
                </a:solidFill>
                <a:latin typeface="华文细黑" pitchFamily="2" charset="-122"/>
                <a:ea typeface="华文细黑" pitchFamily="2" charset="-122"/>
              </a:rPr>
              <a:t>成就</a:t>
            </a:r>
            <a:r>
              <a:rPr lang="zh-CN" altLang="en-US" sz="2800" i="1" dirty="0">
                <a:solidFill>
                  <a:schemeClr val="bg1"/>
                </a:solidFill>
                <a:latin typeface="华文细黑" pitchFamily="2" charset="-122"/>
                <a:ea typeface="华文细黑" pitchFamily="2" charset="-122"/>
              </a:rPr>
              <a:t>英雄</a:t>
            </a:r>
            <a:endParaRPr lang="en-US" altLang="zh-CN" sz="2800" i="1" dirty="0">
              <a:solidFill>
                <a:schemeClr val="bg1"/>
              </a:solidFill>
              <a:latin typeface="华文细黑" pitchFamily="2" charset="-122"/>
              <a:ea typeface="华文细黑" pitchFamily="2" charset="-122"/>
            </a:endParaRPr>
          </a:p>
          <a:p>
            <a:pPr>
              <a:spcBef>
                <a:spcPts val="0"/>
              </a:spcBef>
              <a:spcAft>
                <a:spcPts val="1707"/>
              </a:spcAft>
            </a:pPr>
            <a:r>
              <a:rPr lang="en-US" altLang="zh-CN" sz="2800" i="1" dirty="0">
                <a:solidFill>
                  <a:schemeClr val="bg1"/>
                </a:solidFill>
                <a:latin typeface="华文细黑" pitchFamily="2" charset="-122"/>
                <a:ea typeface="华文细黑" pitchFamily="2" charset="-122"/>
              </a:rPr>
              <a:t>——</a:t>
            </a:r>
            <a:r>
              <a:rPr lang="zh-CN" altLang="en-US" sz="2800" i="1" dirty="0">
                <a:solidFill>
                  <a:schemeClr val="bg1"/>
                </a:solidFill>
                <a:latin typeface="华文细黑" pitchFamily="2" charset="-122"/>
                <a:ea typeface="华文细黑" pitchFamily="2" charset="-122"/>
              </a:rPr>
              <a:t>刚强</a:t>
            </a:r>
            <a:r>
              <a:rPr lang="zh-CN" altLang="en-US" sz="2800" i="1" dirty="0" smtClean="0">
                <a:solidFill>
                  <a:schemeClr val="bg1"/>
                </a:solidFill>
                <a:latin typeface="华文细黑" pitchFamily="2" charset="-122"/>
                <a:ea typeface="华文细黑" pitchFamily="2" charset="-122"/>
              </a:rPr>
              <a:t>、</a:t>
            </a:r>
            <a:r>
              <a:rPr lang="zh-CN" altLang="en-US" sz="2800" i="1" dirty="0">
                <a:solidFill>
                  <a:schemeClr val="bg1"/>
                </a:solidFill>
                <a:latin typeface="华文细黑" pitchFamily="2" charset="-122"/>
                <a:ea typeface="华文细黑" pitchFamily="2" charset="-122"/>
              </a:rPr>
              <a:t>实力</a:t>
            </a:r>
            <a:r>
              <a:rPr lang="zh-CN" altLang="en-US" sz="2800" i="1" dirty="0" smtClean="0">
                <a:solidFill>
                  <a:schemeClr val="bg1"/>
                </a:solidFill>
                <a:latin typeface="华文细黑" pitchFamily="2" charset="-122"/>
                <a:ea typeface="华文细黑" pitchFamily="2" charset="-122"/>
              </a:rPr>
              <a:t>、</a:t>
            </a:r>
            <a:r>
              <a:rPr lang="zh-CN" altLang="en-US" sz="2800" i="1" dirty="0">
                <a:solidFill>
                  <a:schemeClr val="bg1"/>
                </a:solidFill>
                <a:latin typeface="华文细黑" pitchFamily="2" charset="-122"/>
                <a:ea typeface="华文细黑" pitchFamily="2" charset="-122"/>
              </a:rPr>
              <a:t>胆色者居之！</a:t>
            </a:r>
            <a:endParaRPr lang="en-US" altLang="zh-CN" sz="2800" i="1" dirty="0">
              <a:solidFill>
                <a:schemeClr val="bg1"/>
              </a:solidFill>
              <a:latin typeface="华文细黑" pitchFamily="2" charset="-122"/>
              <a:ea typeface="华文细黑" pitchFamily="2" charset="-122"/>
            </a:endParaRPr>
          </a:p>
          <a:p>
            <a:pPr>
              <a:spcBef>
                <a:spcPts val="0"/>
              </a:spcBef>
              <a:spcAft>
                <a:spcPts val="853"/>
              </a:spcAft>
            </a:pPr>
            <a:r>
              <a:rPr lang="zh-CN" altLang="en-US" sz="2800" i="1" dirty="0">
                <a:solidFill>
                  <a:schemeClr val="bg1"/>
                </a:solidFill>
                <a:latin typeface="华文细黑" pitchFamily="2" charset="-122"/>
                <a:ea typeface="华文细黑" pitchFamily="2" charset="-122"/>
              </a:rPr>
              <a:t>这是一</a:t>
            </a:r>
            <a:r>
              <a:rPr lang="zh-CN" altLang="en-US" sz="2800" i="1" dirty="0" smtClean="0">
                <a:solidFill>
                  <a:schemeClr val="bg1"/>
                </a:solidFill>
                <a:latin typeface="华文细黑" pitchFamily="2" charset="-122"/>
                <a:ea typeface="华文细黑" pitchFamily="2" charset="-122"/>
              </a:rPr>
              <a:t>个男人强弱的检验战场</a:t>
            </a:r>
            <a:endParaRPr lang="en-US" altLang="zh-CN" sz="2800" i="1" dirty="0">
              <a:solidFill>
                <a:schemeClr val="bg1"/>
              </a:solidFill>
              <a:latin typeface="华文细黑" pitchFamily="2" charset="-122"/>
              <a:ea typeface="华文细黑" pitchFamily="2" charset="-122"/>
            </a:endParaRPr>
          </a:p>
          <a:p>
            <a:pPr>
              <a:spcBef>
                <a:spcPts val="0"/>
              </a:spcBef>
              <a:spcAft>
                <a:spcPts val="853"/>
              </a:spcAft>
            </a:pPr>
            <a:r>
              <a:rPr lang="en-US" altLang="zh-CN" sz="2800" i="1" dirty="0">
                <a:solidFill>
                  <a:schemeClr val="bg1"/>
                </a:solidFill>
                <a:latin typeface="华文细黑" pitchFamily="2" charset="-122"/>
                <a:ea typeface="华文细黑" pitchFamily="2" charset="-122"/>
              </a:rPr>
              <a:t>——</a:t>
            </a:r>
            <a:r>
              <a:rPr lang="zh-CN" altLang="en-US" sz="2800" i="1" dirty="0">
                <a:solidFill>
                  <a:schemeClr val="bg1"/>
                </a:solidFill>
                <a:latin typeface="华文细黑" pitchFamily="2" charset="-122"/>
                <a:ea typeface="华文细黑" pitchFamily="2" charset="-122"/>
              </a:rPr>
              <a:t>高手如云、深不见底，好男儿不可不闯</a:t>
            </a:r>
            <a:r>
              <a:rPr lang="zh-CN" altLang="en-US" sz="2800" i="1" dirty="0" smtClean="0">
                <a:solidFill>
                  <a:schemeClr val="bg1"/>
                </a:solidFill>
                <a:latin typeface="华文细黑" pitchFamily="2" charset="-122"/>
                <a:ea typeface="华文细黑" pitchFamily="2" charset="-122"/>
              </a:rPr>
              <a:t>！</a:t>
            </a:r>
            <a:endParaRPr lang="en-US" altLang="zh-CN" sz="2800" i="1" dirty="0">
              <a:solidFill>
                <a:schemeClr val="bg1"/>
              </a:solidFill>
              <a:latin typeface="华文细黑" pitchFamily="2" charset="-122"/>
              <a:ea typeface="华文细黑" pitchFamily="2" charset="-122"/>
            </a:endParaRPr>
          </a:p>
        </p:txBody>
      </p:sp>
      <p:cxnSp>
        <p:nvCxnSpPr>
          <p:cNvPr id="11" name="直接连接符 10"/>
          <p:cNvCxnSpPr/>
          <p:nvPr/>
        </p:nvCxnSpPr>
        <p:spPr>
          <a:xfrm>
            <a:off x="4368785" y="3149588"/>
            <a:ext cx="1625611" cy="225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197598" y="3149588"/>
            <a:ext cx="2336816" cy="225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4" name="组合 33"/>
          <p:cNvGrpSpPr/>
          <p:nvPr/>
        </p:nvGrpSpPr>
        <p:grpSpPr>
          <a:xfrm>
            <a:off x="1014832" y="3471354"/>
            <a:ext cx="5182766" cy="2548596"/>
            <a:chOff x="713554" y="2440797"/>
            <a:chExt cx="3001190" cy="1791982"/>
          </a:xfrm>
        </p:grpSpPr>
        <p:sp>
          <p:nvSpPr>
            <p:cNvPr id="10" name="矩形 9"/>
            <p:cNvSpPr/>
            <p:nvPr/>
          </p:nvSpPr>
          <p:spPr>
            <a:xfrm>
              <a:off x="928662" y="2869425"/>
              <a:ext cx="2786082" cy="1363354"/>
            </a:xfrm>
            <a:prstGeom prst="rect">
              <a:avLst/>
            </a:prstGeom>
          </p:spPr>
          <p:txBody>
            <a:bodyPr wrap="square">
              <a:spAutoFit/>
            </a:bodyPr>
            <a:lstStyle/>
            <a:p>
              <a:pPr>
                <a:lnSpc>
                  <a:spcPct val="125000"/>
                </a:lnSpc>
              </a:pPr>
              <a:r>
                <a:rPr lang="zh-CN" altLang="en-US" sz="3200" dirty="0">
                  <a:solidFill>
                    <a:srgbClr val="FF0000"/>
                  </a:solidFill>
                  <a:latin typeface="微软雅黑" pitchFamily="34" charset="-122"/>
                  <a:ea typeface="微软雅黑" pitchFamily="34" charset="-122"/>
                </a:rPr>
                <a:t>刚强</a:t>
              </a:r>
              <a:r>
                <a:rPr lang="zh-CN" altLang="en-US" sz="3200" dirty="0" smtClean="0">
                  <a:solidFill>
                    <a:srgbClr val="FF0000"/>
                  </a:solidFill>
                  <a:latin typeface="微软雅黑" pitchFamily="34" charset="-122"/>
                  <a:ea typeface="微软雅黑" pitchFamily="34" charset="-122"/>
                </a:rPr>
                <a:t>、实力、胆</a:t>
              </a:r>
              <a:r>
                <a:rPr lang="zh-CN" altLang="en-US" sz="3200" dirty="0">
                  <a:solidFill>
                    <a:srgbClr val="FF0000"/>
                  </a:solidFill>
                  <a:latin typeface="微软雅黑" pitchFamily="34" charset="-122"/>
                  <a:ea typeface="微软雅黑" pitchFamily="34" charset="-122"/>
                </a:rPr>
                <a:t>色集</a:t>
              </a:r>
              <a:r>
                <a:rPr lang="zh-CN" altLang="en-US" sz="3200" dirty="0" smtClean="0">
                  <a:solidFill>
                    <a:srgbClr val="FF0000"/>
                  </a:solidFill>
                  <a:latin typeface="微软雅黑" pitchFamily="34" charset="-122"/>
                  <a:ea typeface="微软雅黑" pitchFamily="34" charset="-122"/>
                </a:rPr>
                <a:t>一身，英雄</a:t>
              </a:r>
              <a:r>
                <a:rPr lang="zh-CN" altLang="en-US" sz="3200" dirty="0">
                  <a:solidFill>
                    <a:srgbClr val="FF0000"/>
                  </a:solidFill>
                  <a:latin typeface="微软雅黑" pitchFamily="34" charset="-122"/>
                  <a:ea typeface="微软雅黑" pitchFamily="34" charset="-122"/>
                </a:rPr>
                <a:t>必有的气质</a:t>
              </a:r>
            </a:p>
          </p:txBody>
        </p:sp>
        <p:sp>
          <p:nvSpPr>
            <p:cNvPr id="17" name="椭圆 16"/>
            <p:cNvSpPr/>
            <p:nvPr/>
          </p:nvSpPr>
          <p:spPr>
            <a:xfrm>
              <a:off x="3571868" y="2440797"/>
              <a:ext cx="142876" cy="142876"/>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689"/>
            </a:p>
          </p:txBody>
        </p:sp>
        <p:cxnSp>
          <p:nvCxnSpPr>
            <p:cNvPr id="30" name="直接连接符 29"/>
            <p:cNvCxnSpPr/>
            <p:nvPr/>
          </p:nvCxnSpPr>
          <p:spPr>
            <a:xfrm rot="5400000">
              <a:off x="321439" y="3404416"/>
              <a:ext cx="785818" cy="158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8086620" y="3442856"/>
            <a:ext cx="4673633" cy="2022683"/>
            <a:chOff x="4929190" y="2440797"/>
            <a:chExt cx="3286148" cy="1422199"/>
          </a:xfrm>
        </p:grpSpPr>
        <p:sp>
          <p:nvSpPr>
            <p:cNvPr id="9" name="矩形 8"/>
            <p:cNvSpPr/>
            <p:nvPr/>
          </p:nvSpPr>
          <p:spPr>
            <a:xfrm>
              <a:off x="5000628" y="2869425"/>
              <a:ext cx="3214710" cy="993571"/>
            </a:xfrm>
            <a:prstGeom prst="rect">
              <a:avLst/>
            </a:prstGeom>
          </p:spPr>
          <p:txBody>
            <a:bodyPr wrap="square">
              <a:spAutoFit/>
            </a:bodyPr>
            <a:lstStyle/>
            <a:p>
              <a:pPr>
                <a:lnSpc>
                  <a:spcPct val="125000"/>
                </a:lnSpc>
              </a:pPr>
              <a:r>
                <a:rPr lang="zh-CN" altLang="en-US" sz="3600" dirty="0" smtClean="0">
                  <a:solidFill>
                    <a:schemeClr val="tx1">
                      <a:lumMod val="65000"/>
                    </a:schemeClr>
                  </a:solidFill>
                  <a:latin typeface="微软雅黑" pitchFamily="34" charset="-122"/>
                  <a:ea typeface="微软雅黑" pitchFamily="34" charset="-122"/>
                </a:rPr>
                <a:t>战争，验证实力的最佳场地</a:t>
              </a:r>
              <a:endParaRPr lang="zh-CN" altLang="en-US" sz="3600" dirty="0">
                <a:solidFill>
                  <a:schemeClr val="tx1">
                    <a:lumMod val="65000"/>
                  </a:schemeClr>
                </a:solidFill>
              </a:endParaRPr>
            </a:p>
          </p:txBody>
        </p:sp>
        <p:sp>
          <p:nvSpPr>
            <p:cNvPr id="18" name="椭圆 17"/>
            <p:cNvSpPr/>
            <p:nvPr/>
          </p:nvSpPr>
          <p:spPr>
            <a:xfrm>
              <a:off x="5072066" y="2440797"/>
              <a:ext cx="142876" cy="142876"/>
            </a:xfrm>
            <a:prstGeom prst="ellipse">
              <a:avLst/>
            </a:prstGeom>
            <a:solidFill>
              <a:srgbClr val="66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689"/>
            </a:p>
          </p:txBody>
        </p:sp>
        <p:cxnSp>
          <p:nvCxnSpPr>
            <p:cNvPr id="33" name="直接连接符 32"/>
            <p:cNvCxnSpPr/>
            <p:nvPr/>
          </p:nvCxnSpPr>
          <p:spPr>
            <a:xfrm rot="5400000">
              <a:off x="4537075" y="3404416"/>
              <a:ext cx="785818" cy="158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701602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linds(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我们的用户是谁？</a:t>
            </a:r>
            <a:endParaRPr lang="zh-CN" altLang="en-US" dirty="0"/>
          </a:p>
        </p:txBody>
      </p:sp>
      <p:sp>
        <p:nvSpPr>
          <p:cNvPr id="3" name="内容占位符 2"/>
          <p:cNvSpPr>
            <a:spLocks noGrp="1"/>
          </p:cNvSpPr>
          <p:nvPr>
            <p:ph idx="1"/>
          </p:nvPr>
        </p:nvSpPr>
        <p:spPr>
          <a:xfrm>
            <a:off x="650240" y="2275841"/>
            <a:ext cx="11704320" cy="6461786"/>
          </a:xfrm>
        </p:spPr>
        <p:txBody>
          <a:bodyPr>
            <a:normAutofit/>
          </a:bodyPr>
          <a:lstStyle/>
          <a:p>
            <a:r>
              <a:rPr lang="zh-CN" altLang="en-US" dirty="0" smtClean="0"/>
              <a:t>最有价值的消费群定义：</a:t>
            </a:r>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endParaRPr lang="en-US" altLang="zh-CN" dirty="0" smtClean="0"/>
          </a:p>
          <a:p>
            <a:pPr>
              <a:buNone/>
            </a:pPr>
            <a:r>
              <a:rPr lang="zh-CN" altLang="en-US" sz="2276" dirty="0"/>
              <a:t>       </a:t>
            </a:r>
            <a:r>
              <a:rPr lang="en-US" altLang="zh-CN" sz="2276" dirty="0"/>
              <a:t>-  17-24</a:t>
            </a:r>
            <a:r>
              <a:rPr lang="zh-CN" altLang="en-US" sz="2276" dirty="0"/>
              <a:t>岁，较网游玩家平均年龄略</a:t>
            </a:r>
            <a:r>
              <a:rPr lang="zh-CN" altLang="en-US" sz="2276" dirty="0" smtClean="0"/>
              <a:t>偏小；</a:t>
            </a:r>
            <a:endParaRPr lang="en-US" altLang="zh-CN" sz="2276" dirty="0"/>
          </a:p>
          <a:p>
            <a:pPr>
              <a:buNone/>
            </a:pPr>
            <a:r>
              <a:rPr lang="zh-CN" altLang="en-US" sz="2276" dirty="0"/>
              <a:t>       </a:t>
            </a:r>
            <a:r>
              <a:rPr lang="en-US" altLang="zh-CN" sz="2276" dirty="0"/>
              <a:t>-  </a:t>
            </a:r>
            <a:r>
              <a:rPr lang="zh-CN" altLang="en-US" sz="2276" dirty="0" smtClean="0"/>
              <a:t>男性</a:t>
            </a:r>
            <a:r>
              <a:rPr lang="zh-CN" altLang="en-US" sz="2276" dirty="0"/>
              <a:t>为主；</a:t>
            </a:r>
            <a:endParaRPr lang="en-US" altLang="zh-CN" sz="2276" dirty="0"/>
          </a:p>
          <a:p>
            <a:pPr>
              <a:buNone/>
            </a:pPr>
            <a:r>
              <a:rPr lang="zh-CN" altLang="en-US" sz="2276" dirty="0"/>
              <a:t>       </a:t>
            </a:r>
            <a:r>
              <a:rPr lang="en-US" altLang="zh-CN" sz="2276" dirty="0"/>
              <a:t>- </a:t>
            </a:r>
            <a:r>
              <a:rPr lang="zh-CN" altLang="en-US" sz="2276" dirty="0" smtClean="0"/>
              <a:t>他们</a:t>
            </a:r>
            <a:r>
              <a:rPr lang="zh-CN" altLang="en-US" sz="2276" dirty="0"/>
              <a:t>本就是网游玩家，</a:t>
            </a:r>
            <a:r>
              <a:rPr lang="zh-CN" altLang="en-US" sz="2276" dirty="0" smtClean="0"/>
              <a:t>偏好技巧类</a:t>
            </a:r>
            <a:r>
              <a:rPr lang="en-US" altLang="zh-CN" sz="2276" dirty="0" smtClean="0"/>
              <a:t>FPS</a:t>
            </a:r>
            <a:r>
              <a:rPr lang="zh-CN" altLang="en-US" sz="2276" dirty="0" smtClean="0"/>
              <a:t>为</a:t>
            </a:r>
            <a:r>
              <a:rPr lang="zh-CN" altLang="en-US" sz="2276" dirty="0"/>
              <a:t>主要玩法的网游；</a:t>
            </a:r>
            <a:endParaRPr lang="en-US" altLang="zh-CN" sz="2276" dirty="0"/>
          </a:p>
          <a:p>
            <a:pPr>
              <a:buNone/>
            </a:pPr>
            <a:r>
              <a:rPr lang="en-US" altLang="zh-CN" sz="2276" dirty="0"/>
              <a:t>       -  </a:t>
            </a:r>
            <a:r>
              <a:rPr lang="zh-CN" altLang="en-US" sz="2276" dirty="0"/>
              <a:t>他们</a:t>
            </a:r>
            <a:r>
              <a:rPr lang="zh-CN" altLang="en-US" sz="2276" dirty="0" smtClean="0"/>
              <a:t>看</a:t>
            </a:r>
            <a:r>
              <a:rPr lang="en-US" altLang="zh-CN" sz="2276" dirty="0" smtClean="0"/>
              <a:t>《</a:t>
            </a:r>
            <a:r>
              <a:rPr lang="zh-CN" altLang="en-US" sz="2276" dirty="0" smtClean="0"/>
              <a:t>英雄无敌</a:t>
            </a:r>
            <a:r>
              <a:rPr lang="en-US" altLang="zh-CN" sz="2276" dirty="0" smtClean="0"/>
              <a:t>》</a:t>
            </a:r>
            <a:r>
              <a:rPr lang="zh-CN" altLang="en-US" sz="2276" dirty="0" smtClean="0"/>
              <a:t>这样的电影电影</a:t>
            </a:r>
            <a:r>
              <a:rPr lang="zh-CN" altLang="en-US" sz="2276" dirty="0"/>
              <a:t>，</a:t>
            </a:r>
            <a:r>
              <a:rPr lang="zh-CN" altLang="en-US" sz="2276" dirty="0" smtClean="0"/>
              <a:t>崇拜有情魄力、</a:t>
            </a:r>
            <a:r>
              <a:rPr lang="zh-CN" altLang="en-US" sz="2276" dirty="0"/>
              <a:t>血气方刚的硬汉英雄。</a:t>
            </a:r>
            <a:endParaRPr lang="zh-CN" altLang="en-US" dirty="0"/>
          </a:p>
        </p:txBody>
      </p:sp>
      <p:pic>
        <p:nvPicPr>
          <p:cNvPr id="11265" name="Picture 1" descr="F:\刀剑\刀剑2\PPT用图\刀剑英雄-CCK\刀剑英雄-CCK\0010dc5469710a0c94473a.jpg"/>
          <p:cNvPicPr>
            <a:picLocks noChangeAspect="1" noChangeArrowheads="1"/>
          </p:cNvPicPr>
          <p:nvPr/>
        </p:nvPicPr>
        <p:blipFill>
          <a:blip r:embed="rId3"/>
          <a:srcRect/>
          <a:stretch>
            <a:fillRect/>
          </a:stretch>
        </p:blipFill>
        <p:spPr bwMode="auto">
          <a:xfrm>
            <a:off x="6299198" y="3146263"/>
            <a:ext cx="3657626" cy="2746544"/>
          </a:xfrm>
          <a:prstGeom prst="rect">
            <a:avLst/>
          </a:prstGeom>
          <a:noFill/>
        </p:spPr>
      </p:pic>
      <p:pic>
        <p:nvPicPr>
          <p:cNvPr id="11266" name="Picture 2" descr="F:\刀剑\刀剑2\PPT用图\刀剑英雄-CCK\刀剑英雄-CCK\08061911447275.jpg"/>
          <p:cNvPicPr>
            <a:picLocks noChangeAspect="1" noChangeArrowheads="1"/>
          </p:cNvPicPr>
          <p:nvPr/>
        </p:nvPicPr>
        <p:blipFill>
          <a:blip r:embed="rId4" cstate="print"/>
          <a:srcRect/>
          <a:stretch>
            <a:fillRect/>
          </a:stretch>
        </p:blipFill>
        <p:spPr bwMode="auto">
          <a:xfrm>
            <a:off x="9550421" y="3146263"/>
            <a:ext cx="2057415" cy="2743219"/>
          </a:xfrm>
          <a:prstGeom prst="rect">
            <a:avLst/>
          </a:prstGeom>
          <a:noFill/>
        </p:spPr>
      </p:pic>
      <p:pic>
        <p:nvPicPr>
          <p:cNvPr id="11268" name="Picture 4" descr="F:\刀剑\刀剑2\PPT用图\刀剑英雄-CCK\刀剑英雄-CCK\08061911456479.jpg"/>
          <p:cNvPicPr>
            <a:picLocks noChangeAspect="1" noChangeArrowheads="1"/>
          </p:cNvPicPr>
          <p:nvPr/>
        </p:nvPicPr>
        <p:blipFill>
          <a:blip r:embed="rId5"/>
          <a:srcRect/>
          <a:stretch>
            <a:fillRect/>
          </a:stretch>
        </p:blipFill>
        <p:spPr bwMode="auto">
          <a:xfrm>
            <a:off x="4876789" y="3146263"/>
            <a:ext cx="2057415" cy="2743219"/>
          </a:xfrm>
          <a:prstGeom prst="rect">
            <a:avLst/>
          </a:prstGeom>
          <a:noFill/>
        </p:spPr>
      </p:pic>
      <p:pic>
        <p:nvPicPr>
          <p:cNvPr id="11269" name="Picture 5" descr="F:\刀剑\刀剑2\PPT用图\刀剑英雄-CCK\刀剑英雄-CCK\200899154620380.jpg"/>
          <p:cNvPicPr>
            <a:picLocks noChangeAspect="1" noChangeArrowheads="1"/>
          </p:cNvPicPr>
          <p:nvPr/>
        </p:nvPicPr>
        <p:blipFill>
          <a:blip r:embed="rId6"/>
          <a:srcRect/>
          <a:stretch>
            <a:fillRect/>
          </a:stretch>
        </p:blipFill>
        <p:spPr bwMode="auto">
          <a:xfrm>
            <a:off x="1320764" y="3146264"/>
            <a:ext cx="3612436" cy="2707639"/>
          </a:xfrm>
          <a:prstGeom prst="rect">
            <a:avLst/>
          </a:prstGeom>
          <a:noFill/>
        </p:spPr>
      </p:pic>
    </p:spTree>
    <p:extLst>
      <p:ext uri="{BB962C8B-B14F-4D97-AF65-F5344CB8AC3E}">
        <p14:creationId xmlns:p14="http://schemas.microsoft.com/office/powerpoint/2010/main" val="408702412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他们的内心冲突</a:t>
            </a:r>
            <a:endParaRPr lang="zh-CN" altLang="en-US" dirty="0"/>
          </a:p>
        </p:txBody>
      </p:sp>
      <p:sp>
        <p:nvSpPr>
          <p:cNvPr id="3" name="内容占位符 2"/>
          <p:cNvSpPr>
            <a:spLocks noGrp="1"/>
          </p:cNvSpPr>
          <p:nvPr>
            <p:ph idx="1"/>
          </p:nvPr>
        </p:nvSpPr>
        <p:spPr>
          <a:xfrm>
            <a:off x="650240" y="2275841"/>
            <a:ext cx="11704320" cy="1178550"/>
          </a:xfrm>
        </p:spPr>
        <p:txBody>
          <a:bodyPr/>
          <a:lstStyle/>
          <a:p>
            <a:r>
              <a:rPr lang="zh-CN" altLang="en-US" dirty="0" smtClean="0"/>
              <a:t>他们的渴望与现实</a:t>
            </a:r>
            <a:endParaRPr lang="zh-CN" altLang="en-US" dirty="0"/>
          </a:p>
        </p:txBody>
      </p:sp>
      <p:sp>
        <p:nvSpPr>
          <p:cNvPr id="4" name="右箭头 3"/>
          <p:cNvSpPr/>
          <p:nvPr/>
        </p:nvSpPr>
        <p:spPr>
          <a:xfrm>
            <a:off x="1523965" y="3454390"/>
            <a:ext cx="4978435" cy="5080036"/>
          </a:xfrm>
          <a:prstGeom prst="rightArrow">
            <a:avLst>
              <a:gd name="adj1" fmla="val 62050"/>
              <a:gd name="adj2" fmla="val 39806"/>
            </a:avLst>
          </a:prstGeom>
          <a:solidFill>
            <a:srgbClr val="953735">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dirty="0"/>
          </a:p>
        </p:txBody>
      </p:sp>
      <p:sp>
        <p:nvSpPr>
          <p:cNvPr id="5" name="TextBox 4"/>
          <p:cNvSpPr txBox="1"/>
          <p:nvPr/>
        </p:nvSpPr>
        <p:spPr>
          <a:xfrm>
            <a:off x="1523965" y="4948084"/>
            <a:ext cx="4267230" cy="2785378"/>
          </a:xfrm>
          <a:prstGeom prst="rect">
            <a:avLst/>
          </a:prstGeom>
          <a:noFill/>
        </p:spPr>
        <p:txBody>
          <a:bodyPr wrap="square" rtlCol="0">
            <a:spAutoFit/>
          </a:bodyPr>
          <a:lstStyle/>
          <a:p>
            <a:pPr>
              <a:lnSpc>
                <a:spcPct val="125000"/>
              </a:lnSpc>
              <a:spcBef>
                <a:spcPts val="853"/>
              </a:spcBef>
              <a:spcAft>
                <a:spcPts val="853"/>
              </a:spcAft>
            </a:pPr>
            <a:r>
              <a:rPr lang="zh-CN" altLang="en-US" sz="2800" dirty="0">
                <a:solidFill>
                  <a:schemeClr val="bg1"/>
                </a:solidFill>
                <a:latin typeface="华文细黑" pitchFamily="2" charset="-122"/>
                <a:ea typeface="华文细黑" pitchFamily="2" charset="-122"/>
              </a:rPr>
              <a:t>他们满怀热血，迫切渴望展现自己血性真男儿的一面，像电影中的英雄般无所畏惧，为某种东西</a:t>
            </a:r>
            <a:r>
              <a:rPr lang="zh-CN" altLang="en-US" sz="2800" dirty="0" smtClean="0">
                <a:solidFill>
                  <a:schemeClr val="bg1"/>
                </a:solidFill>
                <a:latin typeface="华文细黑" pitchFamily="2" charset="-122"/>
                <a:ea typeface="华文细黑" pitchFamily="2" charset="-122"/>
              </a:rPr>
              <a:t>拼搏证明自己</a:t>
            </a:r>
            <a:endParaRPr lang="zh-CN" altLang="en-US" sz="2800" dirty="0">
              <a:solidFill>
                <a:schemeClr val="bg1"/>
              </a:solidFill>
            </a:endParaRPr>
          </a:p>
        </p:txBody>
      </p:sp>
      <p:sp>
        <p:nvSpPr>
          <p:cNvPr id="6" name="右箭头 5"/>
          <p:cNvSpPr/>
          <p:nvPr/>
        </p:nvSpPr>
        <p:spPr>
          <a:xfrm rot="10800000">
            <a:off x="6502400" y="3454390"/>
            <a:ext cx="4978435" cy="5080036"/>
          </a:xfrm>
          <a:prstGeom prst="rightArrow">
            <a:avLst>
              <a:gd name="adj1" fmla="val 62050"/>
              <a:gd name="adj2" fmla="val 39169"/>
            </a:avLst>
          </a:prstGeom>
          <a:solidFill>
            <a:srgbClr val="77933C">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689" dirty="0"/>
          </a:p>
        </p:txBody>
      </p:sp>
      <p:sp>
        <p:nvSpPr>
          <p:cNvPr id="8" name="TextBox 7"/>
          <p:cNvSpPr txBox="1"/>
          <p:nvPr/>
        </p:nvSpPr>
        <p:spPr>
          <a:xfrm>
            <a:off x="7213605" y="4876800"/>
            <a:ext cx="4267230" cy="2785378"/>
          </a:xfrm>
          <a:prstGeom prst="rect">
            <a:avLst/>
          </a:prstGeom>
          <a:noFill/>
        </p:spPr>
        <p:txBody>
          <a:bodyPr wrap="square" rtlCol="0">
            <a:spAutoFit/>
          </a:bodyPr>
          <a:lstStyle/>
          <a:p>
            <a:pPr>
              <a:lnSpc>
                <a:spcPct val="125000"/>
              </a:lnSpc>
              <a:spcBef>
                <a:spcPts val="853"/>
              </a:spcBef>
              <a:spcAft>
                <a:spcPts val="853"/>
              </a:spcAft>
            </a:pPr>
            <a:r>
              <a:rPr lang="zh-CN" altLang="en-US" sz="2800" dirty="0">
                <a:solidFill>
                  <a:schemeClr val="bg1"/>
                </a:solidFill>
                <a:latin typeface="华文细黑" pitchFamily="2" charset="-122"/>
                <a:ea typeface="华文细黑" pitchFamily="2" charset="-122"/>
              </a:rPr>
              <a:t>但现实中却不得不被父母、道德和平淡的社会生活所束缚，不敢放胆也没有时机去逞英雄，让别人说</a:t>
            </a:r>
            <a:r>
              <a:rPr lang="zh-CN" altLang="en-US" sz="2800" dirty="0" smtClean="0">
                <a:solidFill>
                  <a:schemeClr val="bg1"/>
                </a:solidFill>
                <a:latin typeface="华文细黑" pitchFamily="2" charset="-122"/>
                <a:ea typeface="华文细黑" pitchFamily="2" charset="-122"/>
              </a:rPr>
              <a:t>：有实力、够</a:t>
            </a:r>
            <a:r>
              <a:rPr lang="zh-CN" altLang="en-US" sz="2800" dirty="0">
                <a:solidFill>
                  <a:schemeClr val="bg1"/>
                </a:solidFill>
                <a:latin typeface="华文细黑" pitchFamily="2" charset="-122"/>
                <a:ea typeface="华文细黑" pitchFamily="2" charset="-122"/>
              </a:rPr>
              <a:t>男人！</a:t>
            </a:r>
            <a:endParaRPr lang="zh-CN" altLang="en-US" sz="2800" dirty="0">
              <a:solidFill>
                <a:schemeClr val="bg1"/>
              </a:solidFill>
            </a:endParaRPr>
          </a:p>
        </p:txBody>
      </p:sp>
    </p:spTree>
    <p:extLst>
      <p:ext uri="{BB962C8B-B14F-4D97-AF65-F5344CB8AC3E}">
        <p14:creationId xmlns:p14="http://schemas.microsoft.com/office/powerpoint/2010/main" val="280450316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t>他们的内心冲突</a:t>
            </a:r>
            <a:endParaRPr lang="zh-CN" altLang="en-US" dirty="0"/>
          </a:p>
        </p:txBody>
      </p:sp>
      <p:sp>
        <p:nvSpPr>
          <p:cNvPr id="3" name="内容占位符 2"/>
          <p:cNvSpPr>
            <a:spLocks noGrp="1"/>
          </p:cNvSpPr>
          <p:nvPr>
            <p:ph idx="1"/>
          </p:nvPr>
        </p:nvSpPr>
        <p:spPr>
          <a:xfrm>
            <a:off x="650240" y="5791206"/>
            <a:ext cx="11704320" cy="1930414"/>
          </a:xfrm>
        </p:spPr>
        <p:txBody>
          <a:bodyPr>
            <a:noAutofit/>
          </a:bodyPr>
          <a:lstStyle/>
          <a:p>
            <a:pPr algn="ctr">
              <a:buNone/>
            </a:pPr>
            <a:r>
              <a:rPr lang="zh-CN" altLang="en-US" dirty="0" smtClean="0"/>
              <a:t>我们的消费者，周身散发的</a:t>
            </a:r>
            <a:r>
              <a:rPr lang="zh-CN" altLang="en-US" sz="3982" b="1" dirty="0"/>
              <a:t>胆气</a:t>
            </a:r>
            <a:r>
              <a:rPr lang="zh-CN" altLang="en-US" dirty="0" smtClean="0"/>
              <a:t>和</a:t>
            </a:r>
            <a:r>
              <a:rPr lang="zh-CN" altLang="en-US" sz="3982" b="1" dirty="0"/>
              <a:t>拼劲</a:t>
            </a:r>
            <a:endParaRPr lang="en-US" altLang="zh-CN" b="1" dirty="0" smtClean="0"/>
          </a:p>
          <a:p>
            <a:pPr algn="ctr">
              <a:buNone/>
            </a:pPr>
            <a:r>
              <a:rPr lang="zh-CN" altLang="en-US" dirty="0" smtClean="0"/>
              <a:t>渴望被鼓励：</a:t>
            </a:r>
            <a:r>
              <a:rPr lang="zh-CN" altLang="en-US" sz="3413" b="1" dirty="0" smtClean="0">
                <a:solidFill>
                  <a:srgbClr val="669900"/>
                </a:solidFill>
              </a:rPr>
              <a:t>血性男儿有实力，</a:t>
            </a:r>
            <a:r>
              <a:rPr lang="zh-CN" altLang="en-US" sz="4551" b="1" dirty="0">
                <a:solidFill>
                  <a:srgbClr val="669900"/>
                </a:solidFill>
              </a:rPr>
              <a:t>勇</a:t>
            </a:r>
            <a:r>
              <a:rPr lang="zh-CN" altLang="en-US" sz="4551" b="1" dirty="0" smtClean="0">
                <a:solidFill>
                  <a:srgbClr val="669900"/>
                </a:solidFill>
              </a:rPr>
              <a:t>者无畏</a:t>
            </a:r>
            <a:r>
              <a:rPr lang="zh-CN" altLang="en-US" sz="3413" b="1" dirty="0" smtClean="0">
                <a:solidFill>
                  <a:srgbClr val="669900"/>
                </a:solidFill>
              </a:rPr>
              <a:t>！</a:t>
            </a:r>
            <a:endParaRPr lang="en-US" altLang="zh-CN" sz="3413" b="1" dirty="0">
              <a:solidFill>
                <a:srgbClr val="669900"/>
              </a:solidFill>
            </a:endParaRPr>
          </a:p>
          <a:p>
            <a:pPr algn="ctr"/>
            <a:endParaRPr lang="zh-CN" altLang="en-US" dirty="0"/>
          </a:p>
        </p:txBody>
      </p:sp>
      <p:sp>
        <p:nvSpPr>
          <p:cNvPr id="4" name="内容占位符 2"/>
          <p:cNvSpPr txBox="1">
            <a:spLocks/>
          </p:cNvSpPr>
          <p:nvPr/>
        </p:nvSpPr>
        <p:spPr>
          <a:xfrm>
            <a:off x="2438372" y="3149588"/>
            <a:ext cx="7924855" cy="1219209"/>
          </a:xfrm>
          <a:prstGeom prst="rect">
            <a:avLst/>
          </a:prstGeom>
        </p:spPr>
        <p:txBody>
          <a:bodyPr vert="horz" lIns="130048" tIns="65024" rIns="130048" bIns="65024" rtlCol="0">
            <a:noAutofit/>
          </a:bodyPr>
          <a:lstStyle/>
          <a:p>
            <a:pPr marL="487672" indent="-487672" defTabSz="1300460" fontAlgn="auto">
              <a:lnSpc>
                <a:spcPct val="150000"/>
              </a:lnSpc>
              <a:spcBef>
                <a:spcPts val="853"/>
              </a:spcBef>
              <a:spcAft>
                <a:spcPts val="0"/>
              </a:spcAft>
              <a:defRPr/>
            </a:pPr>
            <a:r>
              <a:rPr lang="zh-CN" altLang="en-US" sz="4551" dirty="0" smtClean="0">
                <a:solidFill>
                  <a:srgbClr val="FF0000"/>
                </a:solidFill>
                <a:latin typeface="微软雅黑" pitchFamily="34" charset="-122"/>
                <a:ea typeface="微软雅黑" pitchFamily="34" charset="-122"/>
              </a:rPr>
              <a:t>展现</a:t>
            </a:r>
            <a:r>
              <a:rPr lang="zh-CN" altLang="en-US" sz="4551" dirty="0">
                <a:solidFill>
                  <a:srgbClr val="FF0000"/>
                </a:solidFill>
                <a:latin typeface="微软雅黑" pitchFamily="34" charset="-122"/>
                <a:ea typeface="微软雅黑" pitchFamily="34" charset="-122"/>
              </a:rPr>
              <a:t>实力</a:t>
            </a:r>
            <a:r>
              <a:rPr lang="zh-CN" altLang="en-US" sz="4551" dirty="0" smtClean="0">
                <a:solidFill>
                  <a:srgbClr val="FF0000"/>
                </a:solidFill>
                <a:latin typeface="微软雅黑" pitchFamily="34" charset="-122"/>
                <a:ea typeface="微软雅黑" pitchFamily="34" charset="-122"/>
              </a:rPr>
              <a:t>   </a:t>
            </a:r>
            <a:r>
              <a:rPr lang="en-US" altLang="zh-CN" sz="4551" dirty="0">
                <a:solidFill>
                  <a:schemeClr val="bg1"/>
                </a:solidFill>
                <a:latin typeface="微软雅黑" pitchFamily="34" charset="-122"/>
                <a:ea typeface="微软雅黑" pitchFamily="34" charset="-122"/>
              </a:rPr>
              <a:t>VS   </a:t>
            </a:r>
            <a:r>
              <a:rPr lang="zh-CN" altLang="en-US" sz="4551" dirty="0" smtClean="0">
                <a:solidFill>
                  <a:schemeClr val="bg1"/>
                </a:solidFill>
                <a:latin typeface="微软雅黑" pitchFamily="34" charset="-122"/>
                <a:ea typeface="微软雅黑" pitchFamily="34" charset="-122"/>
              </a:rPr>
              <a:t>没法去拼</a:t>
            </a:r>
            <a:endParaRPr lang="zh-CN" altLang="en-US" sz="4551" dirty="0">
              <a:solidFill>
                <a:schemeClr val="bg1"/>
              </a:solidFill>
              <a:latin typeface="微软雅黑" pitchFamily="34" charset="-122"/>
              <a:ea typeface="微软雅黑" pitchFamily="34" charset="-122"/>
            </a:endParaRPr>
          </a:p>
        </p:txBody>
      </p:sp>
      <p:sp>
        <p:nvSpPr>
          <p:cNvPr id="6" name="下箭头 5"/>
          <p:cNvSpPr/>
          <p:nvPr/>
        </p:nvSpPr>
        <p:spPr>
          <a:xfrm>
            <a:off x="6095997" y="4673599"/>
            <a:ext cx="812806" cy="609604"/>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689"/>
          </a:p>
        </p:txBody>
      </p:sp>
      <p:cxnSp>
        <p:nvCxnSpPr>
          <p:cNvPr id="7" name="直接连接符 6"/>
          <p:cNvCxnSpPr/>
          <p:nvPr/>
        </p:nvCxnSpPr>
        <p:spPr>
          <a:xfrm>
            <a:off x="8331213" y="7414560"/>
            <a:ext cx="2438417" cy="225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9318713"/>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33"/>
      </a:accent1>
      <a:accent2>
        <a:srgbClr val="333399"/>
      </a:accent2>
      <a:accent3>
        <a:srgbClr val="AAAAAA"/>
      </a:accent3>
      <a:accent4>
        <a:srgbClr val="DADADA"/>
      </a:accent4>
      <a:accent5>
        <a:srgbClr val="FFFFAD"/>
      </a:accent5>
      <a:accent6>
        <a:srgbClr val="2D2D8A"/>
      </a:accent6>
      <a:hlink>
        <a:srgbClr val="009999"/>
      </a:hlink>
      <a:folHlink>
        <a:srgbClr val="99CC00"/>
      </a:folHlink>
    </a:clrScheme>
    <a:fontScheme name="Title &amp; Bullets">
      <a:majorFont>
        <a:latin typeface="Helvetica Neue Light"/>
        <a:ea typeface="Heiti SC Light"/>
        <a:cs typeface="Heiti SC Light"/>
      </a:majorFont>
      <a:minorFont>
        <a:latin typeface="Helvetica Neue Light"/>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solidFill>
          <a:schemeClr val="accent1"/>
        </a:solid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smtClean="0">
            <a:ln>
              <a:noFill/>
            </a:ln>
            <a:solidFill>
              <a:srgbClr val="000000"/>
            </a:solidFill>
            <a:effectLst/>
            <a:latin typeface="Gill Sans" charset="0"/>
            <a:ea typeface="Heiti SC Light" charset="0"/>
            <a:cs typeface="Heiti SC Light" charset="0"/>
            <a:sym typeface="Gill Sans" charset="0"/>
          </a:defRPr>
        </a:defPPr>
      </a:lstStyle>
    </a:lnDef>
    <a:txDef>
      <a:spPr bwMode="auto">
        <a:noFill/>
        <a:ln w="12700">
          <a:noFill/>
          <a:miter lim="800000"/>
          <a:headEnd/>
          <a:tailEnd/>
        </a:ln>
        <a:effectLst/>
      </a:spPr>
      <a:bodyPr vert="horz" wrap="square" lIns="50800" tIns="36000" rIns="50800" bIns="36000" numCol="1" anchor="ctr" anchorCtr="0" compatLnSpc="1">
        <a:prstTxWarp prst="textNoShape">
          <a:avLst/>
        </a:prstTxWarp>
      </a:bodyPr>
      <a:lstStyle>
        <a:defPPr marL="863600" indent="-406400" algn="l">
          <a:lnSpc>
            <a:spcPct val="130000"/>
          </a:lnSpc>
          <a:spcBef>
            <a:spcPts val="2400"/>
          </a:spcBef>
          <a:buSzPct val="46000"/>
          <a:buFontTx/>
          <a:buChar char="•"/>
          <a:defRPr sz="2500" b="1" kern="0" dirty="0" smtClean="0">
            <a:solidFill>
              <a:schemeClr val="bg1"/>
            </a:solidFill>
            <a:effectLst>
              <a:outerShdw blurRad="38100" dist="38100" dir="2700000" algn="tl">
                <a:srgbClr val="000000">
                  <a:alpha val="43137"/>
                </a:srgbClr>
              </a:outerShdw>
            </a:effectLst>
            <a:latin typeface="微软雅黑" pitchFamily="34" charset="-122"/>
            <a:ea typeface="微软雅黑" pitchFamily="34" charset="-122"/>
            <a:cs typeface="+mn-cs"/>
            <a:sym typeface="Helvetica Neue Light" charset="0"/>
          </a:defRPr>
        </a:defPPr>
      </a:lstStyle>
    </a:tx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35420</TotalTime>
  <Pages>0</Pages>
  <Words>610</Words>
  <Characters>0</Characters>
  <Application>Microsoft Office PowerPoint</Application>
  <PresentationFormat>自定义</PresentationFormat>
  <Lines>0</Lines>
  <Paragraphs>103</Paragraphs>
  <Slides>15</Slides>
  <Notes>4</Notes>
  <HiddenSlides>0</HiddenSlides>
  <MMClips>0</MMClips>
  <ScaleCrop>false</ScaleCrop>
  <HeadingPairs>
    <vt:vector size="4" baseType="variant">
      <vt:variant>
        <vt:lpstr>主题</vt:lpstr>
      </vt:variant>
      <vt:variant>
        <vt:i4>1</vt:i4>
      </vt:variant>
      <vt:variant>
        <vt:lpstr>幻灯片标题</vt:lpstr>
      </vt:variant>
      <vt:variant>
        <vt:i4>15</vt:i4>
      </vt:variant>
    </vt:vector>
  </HeadingPairs>
  <TitlesOfParts>
    <vt:vector size="16" baseType="lpstr">
      <vt:lpstr>Title &amp; Bullets</vt:lpstr>
      <vt:lpstr>PowerPoint 演示文稿</vt:lpstr>
      <vt:lpstr>PowerPoint 演示文稿</vt:lpstr>
      <vt:lpstr>PowerPoint 演示文稿</vt:lpstr>
      <vt:lpstr>检视产品</vt:lpstr>
      <vt:lpstr>检视产品</vt:lpstr>
      <vt:lpstr>品类定位</vt:lpstr>
      <vt:lpstr>我们的用户是谁？</vt:lpstr>
      <vt:lpstr>他们的内心冲突</vt:lpstr>
      <vt:lpstr>他们的内心冲突</vt:lpstr>
      <vt:lpstr>被认可有实力正是他们所热爱的！</vt:lpstr>
      <vt:lpstr>产品定位</vt:lpstr>
      <vt:lpstr>《刀锋铁骑》的态度关键词？</vt:lpstr>
      <vt:lpstr>态度界定</vt:lpstr>
      <vt:lpstr>原画风格展示</vt:lpstr>
      <vt:lpstr>游戏截图展示</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S-game 概念</dc:title>
  <dc:creator>周明</dc:creator>
  <cp:lastModifiedBy>yunfeng</cp:lastModifiedBy>
  <cp:revision>2452</cp:revision>
  <dcterms:modified xsi:type="dcterms:W3CDTF">2013-08-06T03:25:48Z</dcterms:modified>
</cp:coreProperties>
</file>